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5"/>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Lst>
  <p:sldSz cy="5143500" cx="9144000"/>
  <p:notesSz cx="6858000" cy="9144000"/>
  <p:embeddedFontLst>
    <p:embeddedFont>
      <p:font typeface="Helvetica Neue"/>
      <p:regular r:id="rId60"/>
      <p:bold r:id="rId61"/>
      <p:italic r:id="rId62"/>
      <p:boldItalic r:id="rId63"/>
    </p:embeddedFont>
    <p:embeddedFont>
      <p:font typeface="Helvetica Neue Light"/>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6D27FE4-B622-4A0D-B093-6ED7396536B4}">
  <a:tblStyle styleId="{16D27FE4-B622-4A0D-B093-6ED7396536B4}"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HelveticaNeue-italic.fntdata"/><Relationship Id="rId61" Type="http://schemas.openxmlformats.org/officeDocument/2006/relationships/font" Target="fonts/HelveticaNeue-bold.fntdata"/><Relationship Id="rId20" Type="http://schemas.openxmlformats.org/officeDocument/2006/relationships/slide" Target="slides/slide13.xml"/><Relationship Id="rId64" Type="http://schemas.openxmlformats.org/officeDocument/2006/relationships/font" Target="fonts/HelveticaNeueLight-regular.fntdata"/><Relationship Id="rId63" Type="http://schemas.openxmlformats.org/officeDocument/2006/relationships/font" Target="fonts/HelveticaNeue-boldItalic.fntdata"/><Relationship Id="rId22" Type="http://schemas.openxmlformats.org/officeDocument/2006/relationships/slide" Target="slides/slide15.xml"/><Relationship Id="rId66" Type="http://schemas.openxmlformats.org/officeDocument/2006/relationships/font" Target="fonts/HelveticaNeueLight-italic.fntdata"/><Relationship Id="rId21" Type="http://schemas.openxmlformats.org/officeDocument/2006/relationships/slide" Target="slides/slide14.xml"/><Relationship Id="rId65" Type="http://schemas.openxmlformats.org/officeDocument/2006/relationships/font" Target="fonts/HelveticaNeueLight-bold.fntdata"/><Relationship Id="rId24" Type="http://schemas.openxmlformats.org/officeDocument/2006/relationships/slide" Target="slides/slide17.xml"/><Relationship Id="rId23" Type="http://schemas.openxmlformats.org/officeDocument/2006/relationships/slide" Target="slides/slide16.xml"/><Relationship Id="rId67" Type="http://schemas.openxmlformats.org/officeDocument/2006/relationships/font" Target="fonts/HelveticaNeueLight-boldItalic.fntdata"/><Relationship Id="rId60" Type="http://schemas.openxmlformats.org/officeDocument/2006/relationships/font" Target="fonts/HelveticaNeue-regular.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9" name="Google Shape;549;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3" name="Shape 553"/>
        <p:cNvGrpSpPr/>
        <p:nvPr/>
      </p:nvGrpSpPr>
      <p:grpSpPr>
        <a:xfrm>
          <a:off x="0" y="0"/>
          <a:ext cx="0" cy="0"/>
          <a:chOff x="0" y="0"/>
          <a:chExt cx="0" cy="0"/>
        </a:xfrm>
      </p:grpSpPr>
      <p:sp>
        <p:nvSpPr>
          <p:cNvPr id="554" name="Google Shape;554;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 name="Google Shape;555;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Google Shape;585;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6" name="Google Shape;586;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Google Shape;619;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0" name="Google Shape;620;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8" name="Shape 628"/>
        <p:cNvGrpSpPr/>
        <p:nvPr/>
      </p:nvGrpSpPr>
      <p:grpSpPr>
        <a:xfrm>
          <a:off x="0" y="0"/>
          <a:ext cx="0" cy="0"/>
          <a:chOff x="0" y="0"/>
          <a:chExt cx="0" cy="0"/>
        </a:xfrm>
      </p:grpSpPr>
      <p:sp>
        <p:nvSpPr>
          <p:cNvPr id="629" name="Google Shape;629;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0" name="Google Shape;630;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4" name="Shape 634"/>
        <p:cNvGrpSpPr/>
        <p:nvPr/>
      </p:nvGrpSpPr>
      <p:grpSpPr>
        <a:xfrm>
          <a:off x="0" y="0"/>
          <a:ext cx="0" cy="0"/>
          <a:chOff x="0" y="0"/>
          <a:chExt cx="0" cy="0"/>
        </a:xfrm>
      </p:grpSpPr>
      <p:sp>
        <p:nvSpPr>
          <p:cNvPr id="635" name="Google Shape;635;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6" name="Google Shape;636;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0" name="Shape 640"/>
        <p:cNvGrpSpPr/>
        <p:nvPr/>
      </p:nvGrpSpPr>
      <p:grpSpPr>
        <a:xfrm>
          <a:off x="0" y="0"/>
          <a:ext cx="0" cy="0"/>
          <a:chOff x="0" y="0"/>
          <a:chExt cx="0" cy="0"/>
        </a:xfrm>
      </p:grpSpPr>
      <p:sp>
        <p:nvSpPr>
          <p:cNvPr id="641" name="Google Shape;641;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2" name="Google Shape;642;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6" name="Shape 646"/>
        <p:cNvGrpSpPr/>
        <p:nvPr/>
      </p:nvGrpSpPr>
      <p:grpSpPr>
        <a:xfrm>
          <a:off x="0" y="0"/>
          <a:ext cx="0" cy="0"/>
          <a:chOff x="0" y="0"/>
          <a:chExt cx="0" cy="0"/>
        </a:xfrm>
      </p:grpSpPr>
      <p:sp>
        <p:nvSpPr>
          <p:cNvPr id="647" name="Google Shape;647;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8" name="Google Shape;648;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5" name="Shape 655"/>
        <p:cNvGrpSpPr/>
        <p:nvPr/>
      </p:nvGrpSpPr>
      <p:grpSpPr>
        <a:xfrm>
          <a:off x="0" y="0"/>
          <a:ext cx="0" cy="0"/>
          <a:chOff x="0" y="0"/>
          <a:chExt cx="0" cy="0"/>
        </a:xfrm>
      </p:grpSpPr>
      <p:sp>
        <p:nvSpPr>
          <p:cNvPr id="656" name="Google Shape;656;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7" name="Google Shape;657;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4" name="Shape 664"/>
        <p:cNvGrpSpPr/>
        <p:nvPr/>
      </p:nvGrpSpPr>
      <p:grpSpPr>
        <a:xfrm>
          <a:off x="0" y="0"/>
          <a:ext cx="0" cy="0"/>
          <a:chOff x="0" y="0"/>
          <a:chExt cx="0" cy="0"/>
        </a:xfrm>
      </p:grpSpPr>
      <p:sp>
        <p:nvSpPr>
          <p:cNvPr id="665" name="Google Shape;665;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6" name="Google Shape;666;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 name="Shape 670"/>
        <p:cNvGrpSpPr/>
        <p:nvPr/>
      </p:nvGrpSpPr>
      <p:grpSpPr>
        <a:xfrm>
          <a:off x="0" y="0"/>
          <a:ext cx="0" cy="0"/>
          <a:chOff x="0" y="0"/>
          <a:chExt cx="0" cy="0"/>
        </a:xfrm>
      </p:grpSpPr>
      <p:sp>
        <p:nvSpPr>
          <p:cNvPr id="671" name="Google Shape;671;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2" name="Google Shape;672;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Google Shape;682;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3" name="Google Shape;683;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5" name="Shape 695"/>
        <p:cNvGrpSpPr/>
        <p:nvPr/>
      </p:nvGrpSpPr>
      <p:grpSpPr>
        <a:xfrm>
          <a:off x="0" y="0"/>
          <a:ext cx="0" cy="0"/>
          <a:chOff x="0" y="0"/>
          <a:chExt cx="0" cy="0"/>
        </a:xfrm>
      </p:grpSpPr>
      <p:sp>
        <p:nvSpPr>
          <p:cNvPr id="696" name="Google Shape;696;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7" name="Google Shape;697;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1" name="Shape 701"/>
        <p:cNvGrpSpPr/>
        <p:nvPr/>
      </p:nvGrpSpPr>
      <p:grpSpPr>
        <a:xfrm>
          <a:off x="0" y="0"/>
          <a:ext cx="0" cy="0"/>
          <a:chOff x="0" y="0"/>
          <a:chExt cx="0" cy="0"/>
        </a:xfrm>
      </p:grpSpPr>
      <p:sp>
        <p:nvSpPr>
          <p:cNvPr id="702" name="Google Shape;702;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3" name="Google Shape;703;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1" name="Shape 711"/>
        <p:cNvGrpSpPr/>
        <p:nvPr/>
      </p:nvGrpSpPr>
      <p:grpSpPr>
        <a:xfrm>
          <a:off x="0" y="0"/>
          <a:ext cx="0" cy="0"/>
          <a:chOff x="0" y="0"/>
          <a:chExt cx="0" cy="0"/>
        </a:xfrm>
      </p:grpSpPr>
      <p:sp>
        <p:nvSpPr>
          <p:cNvPr id="712" name="Google Shape;712;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3" name="Google Shape;713;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8" name="Shape 718"/>
        <p:cNvGrpSpPr/>
        <p:nvPr/>
      </p:nvGrpSpPr>
      <p:grpSpPr>
        <a:xfrm>
          <a:off x="0" y="0"/>
          <a:ext cx="0" cy="0"/>
          <a:chOff x="0" y="0"/>
          <a:chExt cx="0" cy="0"/>
        </a:xfrm>
      </p:grpSpPr>
      <p:sp>
        <p:nvSpPr>
          <p:cNvPr id="719" name="Google Shape;719;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0" name="Google Shape;720;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 name="Shape 724"/>
        <p:cNvGrpSpPr/>
        <p:nvPr/>
      </p:nvGrpSpPr>
      <p:grpSpPr>
        <a:xfrm>
          <a:off x="0" y="0"/>
          <a:ext cx="0" cy="0"/>
          <a:chOff x="0" y="0"/>
          <a:chExt cx="0" cy="0"/>
        </a:xfrm>
      </p:grpSpPr>
      <p:sp>
        <p:nvSpPr>
          <p:cNvPr id="725" name="Google Shape;725;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6" name="Google Shape;726;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6" name="Shape 736"/>
        <p:cNvGrpSpPr/>
        <p:nvPr/>
      </p:nvGrpSpPr>
      <p:grpSpPr>
        <a:xfrm>
          <a:off x="0" y="0"/>
          <a:ext cx="0" cy="0"/>
          <a:chOff x="0" y="0"/>
          <a:chExt cx="0" cy="0"/>
        </a:xfrm>
      </p:grpSpPr>
      <p:sp>
        <p:nvSpPr>
          <p:cNvPr id="737" name="Google Shape;737;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8" name="Google Shape;738;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Google Shape;748;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9" name="Google Shape;749;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1" name="Shape 761"/>
        <p:cNvGrpSpPr/>
        <p:nvPr/>
      </p:nvGrpSpPr>
      <p:grpSpPr>
        <a:xfrm>
          <a:off x="0" y="0"/>
          <a:ext cx="0" cy="0"/>
          <a:chOff x="0" y="0"/>
          <a:chExt cx="0" cy="0"/>
        </a:xfrm>
      </p:grpSpPr>
      <p:sp>
        <p:nvSpPr>
          <p:cNvPr id="762" name="Google Shape;762;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3" name="Google Shape;763;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7" name="Shape 767"/>
        <p:cNvGrpSpPr/>
        <p:nvPr/>
      </p:nvGrpSpPr>
      <p:grpSpPr>
        <a:xfrm>
          <a:off x="0" y="0"/>
          <a:ext cx="0" cy="0"/>
          <a:chOff x="0" y="0"/>
          <a:chExt cx="0" cy="0"/>
        </a:xfrm>
      </p:grpSpPr>
      <p:sp>
        <p:nvSpPr>
          <p:cNvPr id="768" name="Google Shape;768;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9" name="Google Shape;769;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11708" y="1562850"/>
            <a:ext cx="8520600" cy="2052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1A1A1A"/>
              </a:buClr>
              <a:buSzPts val="5200"/>
              <a:buFont typeface="Arial"/>
              <a:buNone/>
              <a:defRPr b="0" i="0" sz="5200" u="none" cap="none" strike="noStrike">
                <a:solidFill>
                  <a:srgbClr val="1A1A1A"/>
                </a:solidFill>
                <a:latin typeface="Arial"/>
                <a:ea typeface="Arial"/>
                <a:cs typeface="Arial"/>
                <a:sym typeface="Arial"/>
              </a:defRPr>
            </a:lvl1pPr>
            <a:lvl2pPr lvl="1"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2pPr>
            <a:lvl3pPr lvl="2"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3pPr>
            <a:lvl4pPr lvl="3"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4pPr>
            <a:lvl5pPr lvl="4"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5pPr>
            <a:lvl6pPr lvl="5"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6pPr>
            <a:lvl7pPr lvl="6"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7pPr>
            <a:lvl8pPr lvl="7"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8pPr>
            <a:lvl9pPr lvl="8"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9pPr>
          </a:lstStyle>
          <a:p/>
        </p:txBody>
      </p:sp>
      <p:sp>
        <p:nvSpPr>
          <p:cNvPr id="11" name="Google Shape;11;p2"/>
          <p:cNvSpPr txBox="1"/>
          <p:nvPr>
            <p:ph idx="1" type="subTitle"/>
          </p:nvPr>
        </p:nvSpPr>
        <p:spPr>
          <a:xfrm>
            <a:off x="311700" y="3652400"/>
            <a:ext cx="8520600" cy="792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0" name="Shape 40"/>
        <p:cNvGrpSpPr/>
        <p:nvPr/>
      </p:nvGrpSpPr>
      <p:grpSpPr>
        <a:xfrm>
          <a:off x="0" y="0"/>
          <a:ext cx="0" cy="0"/>
          <a:chOff x="0" y="0"/>
          <a:chExt cx="0" cy="0"/>
        </a:xfrm>
      </p:grpSpPr>
      <p:sp>
        <p:nvSpPr>
          <p:cNvPr id="41" name="Google Shape;41;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1pPr>
            <a:lvl2pPr lvl="1"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2pPr>
            <a:lvl3pPr lvl="2"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3pPr>
            <a:lvl4pPr lvl="3"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4pPr>
            <a:lvl5pPr lvl="4"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5pPr>
            <a:lvl6pPr lvl="5"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6pPr>
            <a:lvl7pPr lvl="6"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7pPr>
            <a:lvl8pPr lvl="7"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8pPr>
            <a:lvl9pPr lvl="8"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9pPr>
          </a:lstStyle>
          <a:p>
            <a:r>
              <a:t>xx%</a:t>
            </a:r>
          </a:p>
        </p:txBody>
      </p:sp>
      <p:sp>
        <p:nvSpPr>
          <p:cNvPr id="42" name="Google Shape;42;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marR="0" algn="ctr">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algn="ctr">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43" name="Google Shape;43;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4" name="Shape 44"/>
        <p:cNvGrpSpPr/>
        <p:nvPr/>
      </p:nvGrpSpPr>
      <p:grpSpPr>
        <a:xfrm>
          <a:off x="0" y="0"/>
          <a:ext cx="0" cy="0"/>
          <a:chOff x="0" y="0"/>
          <a:chExt cx="0" cy="0"/>
        </a:xfrm>
      </p:grpSpPr>
      <p:sp>
        <p:nvSpPr>
          <p:cNvPr id="45" name="Google Shape;45;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項目符號" showMasterSp="0">
  <p:cSld name="項目符號">
    <p:spTree>
      <p:nvGrpSpPr>
        <p:cNvPr id="57" name="Shape 57"/>
        <p:cNvGrpSpPr/>
        <p:nvPr/>
      </p:nvGrpSpPr>
      <p:grpSpPr>
        <a:xfrm>
          <a:off x="0" y="0"/>
          <a:ext cx="0" cy="0"/>
          <a:chOff x="0" y="0"/>
          <a:chExt cx="0" cy="0"/>
        </a:xfrm>
      </p:grpSpPr>
      <p:sp>
        <p:nvSpPr>
          <p:cNvPr id="58" name="Google Shape;58;p14"/>
          <p:cNvSpPr txBox="1"/>
          <p:nvPr>
            <p:ph idx="1" type="body"/>
          </p:nvPr>
        </p:nvSpPr>
        <p:spPr>
          <a:xfrm>
            <a:off x="1645295" y="669726"/>
            <a:ext cx="5853300" cy="3804000"/>
          </a:xfrm>
          <a:prstGeom prst="rect">
            <a:avLst/>
          </a:prstGeom>
          <a:noFill/>
          <a:ln>
            <a:noFill/>
          </a:ln>
        </p:spPr>
        <p:txBody>
          <a:bodyPr anchorCtr="0" anchor="ctr" bIns="26775" lIns="26775" spcFirstLastPara="1" rIns="26775" wrap="square" tIns="26775">
            <a:noAutofit/>
          </a:bodyPr>
          <a:lstStyle>
            <a:lvl1pPr indent="-381000" lvl="0" marL="457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indent="-381000" lvl="1" marL="914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indent="-381000" lvl="2" marL="1371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indent="-381000" lvl="3" marL="1828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indent="-381000" lvl="4" marL="22860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descr="影像" id="59" name="Google Shape;59;p14"/>
          <p:cNvSpPr/>
          <p:nvPr/>
        </p:nvSpPr>
        <p:spPr>
          <a:xfrm>
            <a:off x="7631260" y="4869421"/>
            <a:ext cx="1461635" cy="19307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與副標題" showMasterSp="0" type="title">
  <p:cSld name="TITLE">
    <p:spTree>
      <p:nvGrpSpPr>
        <p:cNvPr id="61" name="Shape 61"/>
        <p:cNvGrpSpPr/>
        <p:nvPr/>
      </p:nvGrpSpPr>
      <p:grpSpPr>
        <a:xfrm>
          <a:off x="0" y="0"/>
          <a:ext cx="0" cy="0"/>
          <a:chOff x="0" y="0"/>
          <a:chExt cx="0" cy="0"/>
        </a:xfrm>
      </p:grpSpPr>
      <p:sp>
        <p:nvSpPr>
          <p:cNvPr id="62" name="Google Shape;62;p15"/>
          <p:cNvSpPr txBox="1"/>
          <p:nvPr>
            <p:ph type="title"/>
          </p:nvPr>
        </p:nvSpPr>
        <p:spPr>
          <a:xfrm>
            <a:off x="1812726" y="1079647"/>
            <a:ext cx="5518500" cy="1741200"/>
          </a:xfrm>
          <a:prstGeom prst="rect">
            <a:avLst/>
          </a:prstGeom>
          <a:noFill/>
          <a:ln>
            <a:noFill/>
          </a:ln>
        </p:spPr>
        <p:txBody>
          <a:bodyPr anchorCtr="0" anchor="b" bIns="26775" lIns="26775" spcFirstLastPara="1" rIns="26775" wrap="square" tIns="26775">
            <a:noAutofit/>
          </a:bodyPr>
          <a:lstStyle>
            <a:lvl1pPr lvl="0" marR="0" algn="ctr">
              <a:lnSpc>
                <a:spcPct val="100000"/>
              </a:lnSpc>
              <a:spcBef>
                <a:spcPts val="0"/>
              </a:spcBef>
              <a:spcAft>
                <a:spcPts val="0"/>
              </a:spcAft>
              <a:buClr>
                <a:srgbClr val="1A1A1A"/>
              </a:buClr>
              <a:buSzPts val="4200"/>
              <a:buFont typeface="Arial"/>
              <a:buNone/>
              <a:defRPr b="0" i="0" sz="4200" u="none" cap="none" strike="noStrike">
                <a:solidFill>
                  <a:srgbClr val="1A1A1A"/>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63" name="Google Shape;63;p15"/>
          <p:cNvSpPr txBox="1"/>
          <p:nvPr>
            <p:ph idx="1" type="body"/>
          </p:nvPr>
        </p:nvSpPr>
        <p:spPr>
          <a:xfrm>
            <a:off x="1812726" y="2874514"/>
            <a:ext cx="5518500" cy="596100"/>
          </a:xfrm>
          <a:prstGeom prst="rect">
            <a:avLst/>
          </a:prstGeom>
          <a:noFill/>
          <a:ln>
            <a:noFill/>
          </a:ln>
        </p:spPr>
        <p:txBody>
          <a:bodyPr anchorCtr="0" anchor="t" bIns="26775" lIns="26775" spcFirstLastPara="1" rIns="26775" wrap="square" tIns="26775">
            <a:noAutofit/>
          </a:bodyPr>
          <a:lstStyle>
            <a:lvl1pPr indent="-228600" lvl="0" marL="457200" marR="0" algn="ctr">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1pPr>
            <a:lvl2pPr indent="-228600" lvl="1" marL="914400" marR="0" algn="ctr">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2pPr>
            <a:lvl3pPr indent="-228600" lvl="2" marL="1371600" marR="0" algn="ctr">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3pPr>
            <a:lvl4pPr indent="-228600" lvl="3" marL="1828800" marR="0" algn="ctr">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4pPr>
            <a:lvl5pPr indent="-228600" lvl="4" marL="2286000" marR="0" algn="ctr">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64" name="Google Shape;64;p15"/>
          <p:cNvSpPr/>
          <p:nvPr/>
        </p:nvSpPr>
        <p:spPr>
          <a:xfrm>
            <a:off x="-64368" y="-31180"/>
            <a:ext cx="9272700" cy="1519200"/>
          </a:xfrm>
          <a:prstGeom prst="rect">
            <a:avLst/>
          </a:prstGeom>
          <a:solidFill>
            <a:srgbClr val="56BAD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descr="影像" id="65" name="Google Shape;65;p15"/>
          <p:cNvSpPr/>
          <p:nvPr/>
        </p:nvSpPr>
        <p:spPr>
          <a:xfrm>
            <a:off x="6438263" y="131823"/>
            <a:ext cx="2715223" cy="1356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descr="影像" id="66" name="Google Shape;66;p15"/>
          <p:cNvSpPr/>
          <p:nvPr/>
        </p:nvSpPr>
        <p:spPr>
          <a:xfrm>
            <a:off x="-41394" y="531591"/>
            <a:ext cx="1998515" cy="95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descr="影像" id="67" name="Google Shape;67;p15"/>
          <p:cNvSpPr/>
          <p:nvPr/>
        </p:nvSpPr>
        <p:spPr>
          <a:xfrm>
            <a:off x="133305" y="106283"/>
            <a:ext cx="1787485" cy="23611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descr="影像" id="68" name="Google Shape;68;p15"/>
          <p:cNvSpPr/>
          <p:nvPr/>
        </p:nvSpPr>
        <p:spPr>
          <a:xfrm>
            <a:off x="5892910" y="1022686"/>
            <a:ext cx="406181" cy="25015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名言語錄" showMasterSp="0" type="tx">
  <p:cSld name="TITLE_AND_BODY">
    <p:spTree>
      <p:nvGrpSpPr>
        <p:cNvPr id="70" name="Shape 70"/>
        <p:cNvGrpSpPr/>
        <p:nvPr/>
      </p:nvGrpSpPr>
      <p:grpSpPr>
        <a:xfrm>
          <a:off x="0" y="0"/>
          <a:ext cx="0" cy="0"/>
          <a:chOff x="0" y="0"/>
          <a:chExt cx="0" cy="0"/>
        </a:xfrm>
      </p:grpSpPr>
      <p:sp>
        <p:nvSpPr>
          <p:cNvPr id="71" name="Google Shape;71;p16"/>
          <p:cNvSpPr txBox="1"/>
          <p:nvPr/>
        </p:nvSpPr>
        <p:spPr>
          <a:xfrm>
            <a:off x="3980920" y="4286250"/>
            <a:ext cx="1182300" cy="2142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000"/>
              <a:buFont typeface="Arial"/>
              <a:buNone/>
            </a:pPr>
            <a:r>
              <a:rPr b="0" i="0" lang="zh-TW" sz="1000" u="none" cap="none" strike="noStrike">
                <a:solidFill>
                  <a:srgbClr val="000000"/>
                </a:solidFill>
                <a:latin typeface="Arial"/>
                <a:ea typeface="Arial"/>
                <a:cs typeface="Arial"/>
                <a:sym typeface="Arial"/>
              </a:rPr>
              <a:t>–</a:t>
            </a:r>
            <a:r>
              <a:rPr b="0" i="0" lang="zh-TW" sz="800" u="none" cap="none" strike="noStrike">
                <a:solidFill>
                  <a:srgbClr val="000000"/>
                </a:solidFill>
                <a:latin typeface="Arial"/>
                <a:ea typeface="Arial"/>
                <a:cs typeface="Arial"/>
                <a:sym typeface="Arial"/>
              </a:rPr>
              <a:t> </a:t>
            </a:r>
            <a:r>
              <a:rPr b="0" i="0" lang="zh-TW" sz="1000" u="none" cap="none" strike="noStrike">
                <a:solidFill>
                  <a:srgbClr val="000000"/>
                </a:solidFill>
                <a:latin typeface="Arial"/>
                <a:ea typeface="Arial"/>
                <a:cs typeface="Arial"/>
                <a:sym typeface="Arial"/>
              </a:rPr>
              <a:t>台灣人工智慧學校</a:t>
            </a:r>
            <a:endParaRPr b="0" i="0" sz="500" u="none" cap="none" strike="noStrike">
              <a:solidFill>
                <a:srgbClr val="000000"/>
              </a:solidFill>
              <a:latin typeface="Arial"/>
              <a:ea typeface="Arial"/>
              <a:cs typeface="Arial"/>
              <a:sym typeface="Arial"/>
            </a:endParaRPr>
          </a:p>
        </p:txBody>
      </p:sp>
      <p:sp>
        <p:nvSpPr>
          <p:cNvPr id="72" name="Google Shape;72;p16"/>
          <p:cNvSpPr txBox="1"/>
          <p:nvPr/>
        </p:nvSpPr>
        <p:spPr>
          <a:xfrm>
            <a:off x="2242626" y="1332944"/>
            <a:ext cx="4658700" cy="1842600"/>
          </a:xfrm>
          <a:prstGeom prst="rect">
            <a:avLst/>
          </a:prstGeom>
          <a:noFill/>
          <a:ln>
            <a:noFill/>
          </a:ln>
        </p:spPr>
        <p:txBody>
          <a:bodyPr anchorCtr="0" anchor="ctr" bIns="19050" lIns="19050" spcFirstLastPara="1" rIns="19050" wrap="square" tIns="19050">
            <a:noAutofit/>
          </a:bodyPr>
          <a:lstStyle/>
          <a:p>
            <a:pPr indent="0" lvl="0" marL="0" marR="0" rtl="0" algn="ctr">
              <a:lnSpc>
                <a:spcPct val="15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「版權聲明頁」</a:t>
            </a:r>
            <a:endParaRPr b="0" i="0" sz="5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300"/>
              <a:buFont typeface="Arial"/>
              <a:buNone/>
            </a:pPr>
            <a:r>
              <a:rPr b="0" i="0" lang="zh-TW" sz="1300" u="none" cap="none" strike="noStrike">
                <a:solidFill>
                  <a:srgbClr val="000000"/>
                </a:solidFill>
                <a:latin typeface="Arial"/>
                <a:ea typeface="Arial"/>
                <a:cs typeface="Arial"/>
                <a:sym typeface="Arial"/>
              </a:rPr>
              <a:t>本投影片已經獲得作者授權台灣人工智慧學校得以使用於教學用途，如需取得重製權以及公開傳輸權需要透過台灣人工智慧學校取得著作人同意；如果需要修改本投影片著作，則需要取得改作權；另外，如果有需要以光碟或紙本等實體的方式傳播，則需要取得人工智慧學校散佈權。</a:t>
            </a:r>
            <a:endParaRPr b="0" i="0" sz="500" u="none" cap="none" strike="noStrike">
              <a:solidFill>
                <a:srgbClr val="000000"/>
              </a:solidFill>
              <a:latin typeface="Arial"/>
              <a:ea typeface="Arial"/>
              <a:cs typeface="Arial"/>
              <a:sym typeface="Arial"/>
            </a:endParaRPr>
          </a:p>
        </p:txBody>
      </p:sp>
      <p:sp>
        <p:nvSpPr>
          <p:cNvPr descr="影像" id="73" name="Google Shape;73;p16"/>
          <p:cNvSpPr/>
          <p:nvPr/>
        </p:nvSpPr>
        <p:spPr>
          <a:xfrm>
            <a:off x="2583634" y="852711"/>
            <a:ext cx="3976664" cy="343807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6"/>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 - 中央" showMasterSp="0">
  <p:cSld name="大標題 - 中央">
    <p:spTree>
      <p:nvGrpSpPr>
        <p:cNvPr id="75" name="Shape 75"/>
        <p:cNvGrpSpPr/>
        <p:nvPr/>
      </p:nvGrpSpPr>
      <p:grpSpPr>
        <a:xfrm>
          <a:off x="0" y="0"/>
          <a:ext cx="0" cy="0"/>
          <a:chOff x="0" y="0"/>
          <a:chExt cx="0" cy="0"/>
        </a:xfrm>
      </p:grpSpPr>
      <p:sp>
        <p:nvSpPr>
          <p:cNvPr id="76" name="Google Shape;76;p17"/>
          <p:cNvSpPr txBox="1"/>
          <p:nvPr>
            <p:ph type="title"/>
          </p:nvPr>
        </p:nvSpPr>
        <p:spPr>
          <a:xfrm>
            <a:off x="1063838" y="2938204"/>
            <a:ext cx="5518500" cy="1741200"/>
          </a:xfrm>
          <a:prstGeom prst="rect">
            <a:avLst/>
          </a:prstGeom>
          <a:noFill/>
          <a:ln>
            <a:noFill/>
          </a:ln>
        </p:spPr>
        <p:txBody>
          <a:bodyPr anchorCtr="0" anchor="t" bIns="26775" lIns="26775" spcFirstLastPara="1" rIns="26775" wrap="square" tIns="26775">
            <a:noAutofit/>
          </a:bodyPr>
          <a:lstStyle>
            <a:lvl1pPr lvl="0" marR="0" algn="l">
              <a:lnSpc>
                <a:spcPct val="100000"/>
              </a:lnSpc>
              <a:spcBef>
                <a:spcPts val="0"/>
              </a:spcBef>
              <a:spcAft>
                <a:spcPts val="0"/>
              </a:spcAft>
              <a:buClr>
                <a:srgbClr val="56BADC"/>
              </a:buClr>
              <a:buSzPts val="4200"/>
              <a:buFont typeface="Arial"/>
              <a:buNone/>
              <a:defRPr b="0" i="0" sz="4200" u="none" cap="none" strike="noStrike">
                <a:solidFill>
                  <a:srgbClr val="56BADC"/>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grpSp>
        <p:nvGrpSpPr>
          <p:cNvPr id="77" name="Google Shape;77;p17"/>
          <p:cNvGrpSpPr/>
          <p:nvPr/>
        </p:nvGrpSpPr>
        <p:grpSpPr>
          <a:xfrm>
            <a:off x="1075372" y="2889512"/>
            <a:ext cx="6521640" cy="17325"/>
            <a:chOff x="0" y="0"/>
            <a:chExt cx="17391040" cy="46200"/>
          </a:xfrm>
        </p:grpSpPr>
        <p:sp>
          <p:nvSpPr>
            <p:cNvPr id="78" name="Google Shape;78;p17"/>
            <p:cNvSpPr/>
            <p:nvPr/>
          </p:nvSpPr>
          <p:spPr>
            <a:xfrm>
              <a:off x="0" y="0"/>
              <a:ext cx="5231700" cy="46200"/>
            </a:xfrm>
            <a:prstGeom prst="rect">
              <a:avLst/>
            </a:prstGeom>
            <a:solidFill>
              <a:srgbClr val="D6696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79" name="Google Shape;79;p17"/>
            <p:cNvSpPr/>
            <p:nvPr/>
          </p:nvSpPr>
          <p:spPr>
            <a:xfrm>
              <a:off x="5204271" y="0"/>
              <a:ext cx="6982500" cy="46200"/>
            </a:xfrm>
            <a:prstGeom prst="rect">
              <a:avLst/>
            </a:prstGeom>
            <a:solidFill>
              <a:srgbClr val="EFBA57"/>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80" name="Google Shape;80;p17"/>
            <p:cNvSpPr/>
            <p:nvPr/>
          </p:nvSpPr>
          <p:spPr>
            <a:xfrm>
              <a:off x="12160240" y="0"/>
              <a:ext cx="5230800" cy="46200"/>
            </a:xfrm>
            <a:prstGeom prst="rect">
              <a:avLst/>
            </a:prstGeom>
            <a:solidFill>
              <a:srgbClr val="3068AA"/>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grpSp>
      <p:sp>
        <p:nvSpPr>
          <p:cNvPr id="81" name="Google Shape;81;p17"/>
          <p:cNvSpPr txBox="1"/>
          <p:nvPr>
            <p:ph idx="1" type="body"/>
          </p:nvPr>
        </p:nvSpPr>
        <p:spPr>
          <a:xfrm>
            <a:off x="1120576" y="2262098"/>
            <a:ext cx="5518500" cy="596100"/>
          </a:xfrm>
          <a:prstGeom prst="rect">
            <a:avLst/>
          </a:prstGeom>
          <a:noFill/>
          <a:ln>
            <a:noFill/>
          </a:ln>
        </p:spPr>
        <p:txBody>
          <a:bodyPr anchorCtr="0" anchor="t" bIns="26775" lIns="26775" spcFirstLastPara="1" rIns="26775" wrap="square" tIns="26775">
            <a:noAutofit/>
          </a:bodyPr>
          <a:lstStyle>
            <a:lvl1pPr indent="-228600" lvl="0" marL="4572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1pPr>
            <a:lvl2pPr indent="-228600" lvl="1" marL="9144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2pPr>
            <a:lvl3pPr indent="-228600" lvl="2" marL="13716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3pPr>
            <a:lvl4pPr indent="-228600" lvl="3" marL="18288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4pPr>
            <a:lvl5pPr indent="-228600" lvl="4" marL="22860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descr="影像" id="82" name="Google Shape;82;p17"/>
          <p:cNvSpPr/>
          <p:nvPr/>
        </p:nvSpPr>
        <p:spPr>
          <a:xfrm>
            <a:off x="7631260" y="4869421"/>
            <a:ext cx="1461635" cy="19307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7"/>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 - 上方">
  <p:cSld name="大標題 - 上方">
    <p:spTree>
      <p:nvGrpSpPr>
        <p:cNvPr id="84" name="Shape 84"/>
        <p:cNvGrpSpPr/>
        <p:nvPr/>
      </p:nvGrpSpPr>
      <p:grpSpPr>
        <a:xfrm>
          <a:off x="0" y="0"/>
          <a:ext cx="0" cy="0"/>
          <a:chOff x="0" y="0"/>
          <a:chExt cx="0" cy="0"/>
        </a:xfrm>
      </p:grpSpPr>
      <p:sp>
        <p:nvSpPr>
          <p:cNvPr id="85" name="Google Shape;85;p18"/>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lvl1pPr lvl="0"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86" name="Google Shape;86;p18"/>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與項目符號" showMasterSp="0">
  <p:cSld name="大標題與項目符號">
    <p:spTree>
      <p:nvGrpSpPr>
        <p:cNvPr id="87" name="Shape 87"/>
        <p:cNvGrpSpPr/>
        <p:nvPr/>
      </p:nvGrpSpPr>
      <p:grpSpPr>
        <a:xfrm>
          <a:off x="0" y="0"/>
          <a:ext cx="0" cy="0"/>
          <a:chOff x="0" y="0"/>
          <a:chExt cx="0" cy="0"/>
        </a:xfrm>
      </p:grpSpPr>
      <p:sp>
        <p:nvSpPr>
          <p:cNvPr id="88" name="Google Shape;88;p19"/>
          <p:cNvSpPr txBox="1"/>
          <p:nvPr>
            <p:ph type="title"/>
          </p:nvPr>
        </p:nvSpPr>
        <p:spPr>
          <a:xfrm>
            <a:off x="471488" y="214313"/>
            <a:ext cx="5853300" cy="566700"/>
          </a:xfrm>
          <a:prstGeom prst="rect">
            <a:avLst/>
          </a:prstGeom>
          <a:noFill/>
          <a:ln>
            <a:noFill/>
          </a:ln>
        </p:spPr>
        <p:txBody>
          <a:bodyPr anchorCtr="0" anchor="ctr" bIns="26775" lIns="26775" spcFirstLastPara="1" rIns="26775" wrap="square" tIns="26775">
            <a:noAutofit/>
          </a:bodyPr>
          <a:lstStyle>
            <a:lvl1pPr lvl="0"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89" name="Google Shape;89;p19"/>
          <p:cNvSpPr txBox="1"/>
          <p:nvPr>
            <p:ph idx="1" type="body"/>
          </p:nvPr>
        </p:nvSpPr>
        <p:spPr>
          <a:xfrm>
            <a:off x="1645295" y="1366242"/>
            <a:ext cx="5853300" cy="3315300"/>
          </a:xfrm>
          <a:prstGeom prst="rect">
            <a:avLst/>
          </a:prstGeom>
          <a:noFill/>
          <a:ln>
            <a:noFill/>
          </a:ln>
        </p:spPr>
        <p:txBody>
          <a:bodyPr anchorCtr="0" anchor="ctr" bIns="26775" lIns="26775" spcFirstLastPara="1" rIns="26775" wrap="square" tIns="26775">
            <a:noAutofit/>
          </a:bodyPr>
          <a:lstStyle>
            <a:lvl1pPr indent="-381000" lvl="0" marL="457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indent="-381000" lvl="1" marL="914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indent="-381000" lvl="2" marL="1371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indent="-381000" lvl="3" marL="1828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indent="-381000" lvl="4" marL="22860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grpSp>
        <p:nvGrpSpPr>
          <p:cNvPr id="90" name="Google Shape;90;p19"/>
          <p:cNvGrpSpPr/>
          <p:nvPr/>
        </p:nvGrpSpPr>
        <p:grpSpPr>
          <a:xfrm>
            <a:off x="-17450" y="5084396"/>
            <a:ext cx="9178922" cy="59063"/>
            <a:chOff x="0" y="0"/>
            <a:chExt cx="24477125" cy="157500"/>
          </a:xfrm>
        </p:grpSpPr>
        <p:sp>
          <p:nvSpPr>
            <p:cNvPr id="91" name="Google Shape;91;p19"/>
            <p:cNvSpPr/>
            <p:nvPr/>
          </p:nvSpPr>
          <p:spPr>
            <a:xfrm>
              <a:off x="0" y="0"/>
              <a:ext cx="7363500" cy="157500"/>
            </a:xfrm>
            <a:prstGeom prst="rect">
              <a:avLst/>
            </a:prstGeom>
            <a:solidFill>
              <a:srgbClr val="D6696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92" name="Google Shape;92;p19"/>
            <p:cNvSpPr/>
            <p:nvPr/>
          </p:nvSpPr>
          <p:spPr>
            <a:xfrm>
              <a:off x="7324707" y="0"/>
              <a:ext cx="9827700" cy="157500"/>
            </a:xfrm>
            <a:prstGeom prst="rect">
              <a:avLst/>
            </a:prstGeom>
            <a:solidFill>
              <a:srgbClr val="EFBA57"/>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93" name="Google Shape;93;p19"/>
            <p:cNvSpPr/>
            <p:nvPr/>
          </p:nvSpPr>
          <p:spPr>
            <a:xfrm>
              <a:off x="17114825" y="0"/>
              <a:ext cx="7362300" cy="157500"/>
            </a:xfrm>
            <a:prstGeom prst="rect">
              <a:avLst/>
            </a:prstGeom>
            <a:solidFill>
              <a:srgbClr val="3068AA"/>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grpSp>
      <p:sp>
        <p:nvSpPr>
          <p:cNvPr descr="影像" id="94" name="Google Shape;94;p19"/>
          <p:cNvSpPr/>
          <p:nvPr/>
        </p:nvSpPr>
        <p:spPr>
          <a:xfrm>
            <a:off x="-41394" y="4351927"/>
            <a:ext cx="1544781" cy="73918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 name="Google Shape;95;p19"/>
          <p:cNvCxnSpPr/>
          <p:nvPr/>
        </p:nvCxnSpPr>
        <p:spPr>
          <a:xfrm>
            <a:off x="450856" y="754224"/>
            <a:ext cx="8228100" cy="0"/>
          </a:xfrm>
          <a:prstGeom prst="straightConnector1">
            <a:avLst/>
          </a:prstGeom>
          <a:noFill/>
          <a:ln cap="flat" cmpd="sng" w="25400">
            <a:solidFill>
              <a:srgbClr val="262627"/>
            </a:solidFill>
            <a:prstDash val="solid"/>
            <a:miter lim="400000"/>
            <a:headEnd len="sm" w="sm" type="none"/>
            <a:tailEnd len="med" w="med" type="oval"/>
          </a:ln>
        </p:spPr>
      </p:cxnSp>
      <p:sp>
        <p:nvSpPr>
          <p:cNvPr descr="影像" id="96" name="Google Shape;96;p19"/>
          <p:cNvSpPr/>
          <p:nvPr/>
        </p:nvSpPr>
        <p:spPr>
          <a:xfrm>
            <a:off x="7631260" y="4869421"/>
            <a:ext cx="1461635" cy="19307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9"/>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照片 - 直式" showMasterSp="0">
  <p:cSld name="照片 - 直式">
    <p:spTree>
      <p:nvGrpSpPr>
        <p:cNvPr id="98" name="Shape 98"/>
        <p:cNvGrpSpPr/>
        <p:nvPr/>
      </p:nvGrpSpPr>
      <p:grpSpPr>
        <a:xfrm>
          <a:off x="0" y="0"/>
          <a:ext cx="0" cy="0"/>
          <a:chOff x="0" y="0"/>
          <a:chExt cx="0" cy="0"/>
        </a:xfrm>
      </p:grpSpPr>
      <p:sp>
        <p:nvSpPr>
          <p:cNvPr id="99" name="Google Shape;99;p20"/>
          <p:cNvSpPr/>
          <p:nvPr>
            <p:ph idx="2" type="pic"/>
          </p:nvPr>
        </p:nvSpPr>
        <p:spPr>
          <a:xfrm>
            <a:off x="4685854" y="334863"/>
            <a:ext cx="2812800" cy="43332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100" name="Google Shape;100;p20"/>
          <p:cNvSpPr txBox="1"/>
          <p:nvPr>
            <p:ph type="title"/>
          </p:nvPr>
        </p:nvSpPr>
        <p:spPr>
          <a:xfrm>
            <a:off x="1645295" y="334863"/>
            <a:ext cx="2812800" cy="2103000"/>
          </a:xfrm>
          <a:prstGeom prst="rect">
            <a:avLst/>
          </a:prstGeom>
          <a:noFill/>
          <a:ln>
            <a:noFill/>
          </a:ln>
        </p:spPr>
        <p:txBody>
          <a:bodyPr anchorCtr="0" anchor="b" bIns="26775" lIns="26775" spcFirstLastPara="1" rIns="26775" wrap="square" tIns="26775">
            <a:noAutofit/>
          </a:bodyPr>
          <a:lstStyle>
            <a:lvl1pPr lvl="0" marR="0" algn="ctr">
              <a:lnSpc>
                <a:spcPct val="100000"/>
              </a:lnSpc>
              <a:spcBef>
                <a:spcPts val="0"/>
              </a:spcBef>
              <a:spcAft>
                <a:spcPts val="0"/>
              </a:spcAft>
              <a:buClr>
                <a:srgbClr val="000000"/>
              </a:buClr>
              <a:buSzPts val="3200"/>
              <a:buFont typeface="Helvetica Neue"/>
              <a:buNone/>
              <a:defRPr b="0" i="0" sz="3200" u="none" cap="none" strike="noStrike">
                <a:solidFill>
                  <a:srgbClr val="000000"/>
                </a:solidFill>
                <a:latin typeface="Helvetica Neue"/>
                <a:ea typeface="Helvetica Neue"/>
                <a:cs typeface="Helvetica Neue"/>
                <a:sym typeface="Helvetica Neue"/>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101" name="Google Shape;101;p20"/>
          <p:cNvSpPr txBox="1"/>
          <p:nvPr>
            <p:ph idx="1" type="body"/>
          </p:nvPr>
        </p:nvSpPr>
        <p:spPr>
          <a:xfrm>
            <a:off x="1645295" y="2491383"/>
            <a:ext cx="2812800" cy="2169900"/>
          </a:xfrm>
          <a:prstGeom prst="rect">
            <a:avLst/>
          </a:prstGeom>
          <a:noFill/>
          <a:ln>
            <a:noFill/>
          </a:ln>
        </p:spPr>
        <p:txBody>
          <a:bodyPr anchorCtr="0" anchor="t" bIns="26775" lIns="26775" spcFirstLastPara="1" rIns="26775" wrap="square" tIns="26775">
            <a:noAutofit/>
          </a:bodyPr>
          <a:lstStyle>
            <a:lvl1pPr indent="-228600" lvl="0" marL="4572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1pPr>
            <a:lvl2pPr indent="-228600" lvl="1" marL="9144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2pPr>
            <a:lvl3pPr indent="-228600" lvl="2" marL="13716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3pPr>
            <a:lvl4pPr indent="-228600" lvl="3" marL="18288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4pPr>
            <a:lvl5pPr indent="-228600" lvl="4" marL="22860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102" name="Google Shape;102;p20"/>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照片 - 水平" showMasterSp="0">
  <p:cSld name="照片 - 水平">
    <p:spTree>
      <p:nvGrpSpPr>
        <p:cNvPr id="103" name="Shape 103"/>
        <p:cNvGrpSpPr/>
        <p:nvPr/>
      </p:nvGrpSpPr>
      <p:grpSpPr>
        <a:xfrm>
          <a:off x="0" y="0"/>
          <a:ext cx="0" cy="0"/>
          <a:chOff x="0" y="0"/>
          <a:chExt cx="0" cy="0"/>
        </a:xfrm>
      </p:grpSpPr>
      <p:sp>
        <p:nvSpPr>
          <p:cNvPr id="104" name="Google Shape;104;p21"/>
          <p:cNvSpPr/>
          <p:nvPr>
            <p:ph idx="2" type="pic"/>
          </p:nvPr>
        </p:nvSpPr>
        <p:spPr>
          <a:xfrm>
            <a:off x="2000250" y="354955"/>
            <a:ext cx="5143500" cy="31143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105" name="Google Shape;105;p21"/>
          <p:cNvSpPr txBox="1"/>
          <p:nvPr>
            <p:ph type="title"/>
          </p:nvPr>
        </p:nvSpPr>
        <p:spPr>
          <a:xfrm>
            <a:off x="1812726" y="3542854"/>
            <a:ext cx="5518500" cy="750000"/>
          </a:xfrm>
          <a:prstGeom prst="rect">
            <a:avLst/>
          </a:prstGeom>
          <a:noFill/>
          <a:ln>
            <a:noFill/>
          </a:ln>
        </p:spPr>
        <p:txBody>
          <a:bodyPr anchorCtr="0" anchor="b" bIns="26775" lIns="26775" spcFirstLastPara="1" rIns="26775" wrap="square" tIns="26775">
            <a:noAutofit/>
          </a:bodyPr>
          <a:lstStyle>
            <a:lvl1pPr lvl="0"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106" name="Google Shape;106;p21"/>
          <p:cNvSpPr txBox="1"/>
          <p:nvPr>
            <p:ph idx="1" type="body"/>
          </p:nvPr>
        </p:nvSpPr>
        <p:spPr>
          <a:xfrm>
            <a:off x="1812726" y="4299644"/>
            <a:ext cx="5518500" cy="596100"/>
          </a:xfrm>
          <a:prstGeom prst="rect">
            <a:avLst/>
          </a:prstGeom>
          <a:noFill/>
          <a:ln>
            <a:noFill/>
          </a:ln>
        </p:spPr>
        <p:txBody>
          <a:bodyPr anchorCtr="0" anchor="t" bIns="26775" lIns="26775" spcFirstLastPara="1" rIns="26775" wrap="square" tIns="26775">
            <a:noAutofit/>
          </a:bodyPr>
          <a:lstStyle>
            <a:lvl1pPr indent="-228600" lvl="0" marL="4572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1pPr>
            <a:lvl2pPr indent="-228600" lvl="1" marL="9144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2pPr>
            <a:lvl3pPr indent="-228600" lvl="2" marL="13716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3pPr>
            <a:lvl4pPr indent="-228600" lvl="3" marL="18288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4pPr>
            <a:lvl5pPr indent="-228600" lvl="4" marL="22860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107" name="Google Shape;107;p21"/>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blipFill>
          <a:blip r:embed="rId2">
            <a:alphaModFix/>
          </a:blip>
          <a:stretch>
            <a:fillRect/>
          </a:stretch>
        </a:blipFill>
      </p:bgPr>
    </p:bg>
    <p:spTree>
      <p:nvGrpSpPr>
        <p:cNvPr id="12" name="Shape 12"/>
        <p:cNvGrpSpPr/>
        <p:nvPr/>
      </p:nvGrpSpPr>
      <p:grpSpPr>
        <a:xfrm>
          <a:off x="0" y="0"/>
          <a:ext cx="0" cy="0"/>
          <a:chOff x="0" y="0"/>
          <a:chExt cx="0" cy="0"/>
        </a:xfrm>
      </p:grpSpPr>
      <p:sp>
        <p:nvSpPr>
          <p:cNvPr id="13" name="Google Shape;13;p3"/>
          <p:cNvSpPr txBox="1"/>
          <p:nvPr/>
        </p:nvSpPr>
        <p:spPr>
          <a:xfrm>
            <a:off x="2192025" y="813500"/>
            <a:ext cx="5226600" cy="2501100"/>
          </a:xfrm>
          <a:prstGeom prst="rect">
            <a:avLst/>
          </a:prstGeom>
          <a:noFill/>
          <a:ln>
            <a:noFill/>
          </a:ln>
        </p:spPr>
        <p:txBody>
          <a:bodyPr anchorCtr="0" anchor="ctr" bIns="91425" lIns="91425" spcFirstLastPara="1" rIns="91425" wrap="square" tIns="91425">
            <a:noAutofit/>
          </a:bodyPr>
          <a:lstStyle/>
          <a:p>
            <a:pPr indent="7848600" lvl="0" marL="0" marR="0" rtl="0" algn="ctr">
              <a:lnSpc>
                <a:spcPct val="115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a:p>
            <a:pPr indent="0" lvl="0" marL="0" marR="0" rtl="0" algn="ctr">
              <a:lnSpc>
                <a:spcPct val="200000"/>
              </a:lnSpc>
              <a:spcBef>
                <a:spcPts val="0"/>
              </a:spcBef>
              <a:spcAft>
                <a:spcPts val="0"/>
              </a:spcAft>
              <a:buClr>
                <a:srgbClr val="000000"/>
              </a:buClr>
              <a:buSzPts val="1800"/>
              <a:buFont typeface="Arial"/>
              <a:buNone/>
            </a:pPr>
            <a:r>
              <a:rPr b="0" i="0" lang="zh-TW" sz="1800" u="none" cap="none" strike="noStrike">
                <a:solidFill>
                  <a:srgbClr val="1A1A1A"/>
                </a:solidFill>
                <a:latin typeface="Arial"/>
                <a:ea typeface="Arial"/>
                <a:cs typeface="Arial"/>
                <a:sym typeface="Arial"/>
              </a:rPr>
              <a:t>「版權聲明頁」</a:t>
            </a:r>
            <a:endParaRPr b="0" i="0" sz="1800" u="none" cap="none" strike="noStrike">
              <a:solidFill>
                <a:srgbClr val="1A1A1A"/>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00"/>
              <a:buFont typeface="Arial"/>
              <a:buNone/>
            </a:pPr>
            <a:r>
              <a:rPr b="0" i="0" lang="zh-TW" sz="1300" u="none" cap="none" strike="noStrike">
                <a:solidFill>
                  <a:srgbClr val="1A1A1A"/>
                </a:solidFill>
                <a:latin typeface="Arial"/>
                <a:ea typeface="Arial"/>
                <a:cs typeface="Arial"/>
                <a:sym typeface="Arial"/>
              </a:rPr>
              <a:t>本投影片已經獲得作者授權台灣人工智慧學校得以使用於教學用途，如需取得重製權以及公開傳輸權需要透過台灣人工智慧學校取得著作人同意；如果需要修改本投影片著作，則需要取得改作權；另外，如果有需要以光碟或紙本等實體的方式傳播，則需要取得人工智慧學校散佈權。</a:t>
            </a:r>
            <a:endParaRPr b="0" i="0" sz="1300" u="none" cap="none" strike="noStrike">
              <a:solidFill>
                <a:srgbClr val="1A1A1A"/>
              </a:solidFill>
              <a:latin typeface="Arial"/>
              <a:ea typeface="Arial"/>
              <a:cs typeface="Arial"/>
              <a:sym typeface="Arial"/>
            </a:endParaRPr>
          </a:p>
        </p:txBody>
      </p:sp>
      <p:sp>
        <p:nvSpPr>
          <p:cNvPr id="14" name="Google Shape;14;p3"/>
          <p:cNvSpPr txBox="1"/>
          <p:nvPr/>
        </p:nvSpPr>
        <p:spPr>
          <a:xfrm>
            <a:off x="4047325" y="4337825"/>
            <a:ext cx="1331400" cy="214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zh-TW" sz="1000" u="none" cap="none" strike="noStrike">
                <a:solidFill>
                  <a:srgbClr val="000000"/>
                </a:solidFill>
                <a:latin typeface="Arial"/>
                <a:ea typeface="Arial"/>
                <a:cs typeface="Arial"/>
                <a:sym typeface="Arial"/>
              </a:rPr>
              <a:t>– 台灣人工智慧學校</a:t>
            </a:r>
            <a:endParaRPr b="0" i="0" sz="10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項目符號與照片" showMasterSp="0">
  <p:cSld name="大標題、項目符號與照片">
    <p:spTree>
      <p:nvGrpSpPr>
        <p:cNvPr id="108" name="Shape 108"/>
        <p:cNvGrpSpPr/>
        <p:nvPr/>
      </p:nvGrpSpPr>
      <p:grpSpPr>
        <a:xfrm>
          <a:off x="0" y="0"/>
          <a:ext cx="0" cy="0"/>
          <a:chOff x="0" y="0"/>
          <a:chExt cx="0" cy="0"/>
        </a:xfrm>
      </p:grpSpPr>
      <p:sp>
        <p:nvSpPr>
          <p:cNvPr id="109" name="Google Shape;109;p22"/>
          <p:cNvSpPr/>
          <p:nvPr>
            <p:ph idx="2" type="pic"/>
          </p:nvPr>
        </p:nvSpPr>
        <p:spPr>
          <a:xfrm>
            <a:off x="4685854" y="1366242"/>
            <a:ext cx="2812800" cy="33153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110" name="Google Shape;110;p22"/>
          <p:cNvSpPr txBox="1"/>
          <p:nvPr>
            <p:ph type="title"/>
          </p:nvPr>
        </p:nvSpPr>
        <p:spPr>
          <a:xfrm>
            <a:off x="1645295" y="133945"/>
            <a:ext cx="5853300" cy="1138500"/>
          </a:xfrm>
          <a:prstGeom prst="rect">
            <a:avLst/>
          </a:prstGeom>
          <a:noFill/>
          <a:ln>
            <a:noFill/>
          </a:ln>
        </p:spPr>
        <p:txBody>
          <a:bodyPr anchorCtr="0" anchor="ctr" bIns="26775" lIns="26775" spcFirstLastPara="1" rIns="26775" wrap="square" tIns="26775">
            <a:noAutofit/>
          </a:bodyPr>
          <a:lstStyle>
            <a:lvl1pPr lvl="0"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111" name="Google Shape;111;p22"/>
          <p:cNvSpPr txBox="1"/>
          <p:nvPr>
            <p:ph idx="1" type="body"/>
          </p:nvPr>
        </p:nvSpPr>
        <p:spPr>
          <a:xfrm>
            <a:off x="1645295" y="1366242"/>
            <a:ext cx="2812800" cy="3315300"/>
          </a:xfrm>
          <a:prstGeom prst="rect">
            <a:avLst/>
          </a:prstGeom>
          <a:noFill/>
          <a:ln>
            <a:noFill/>
          </a:ln>
        </p:spPr>
        <p:txBody>
          <a:bodyPr anchorCtr="0" anchor="ctr" bIns="26775" lIns="26775" spcFirstLastPara="1" rIns="26775" wrap="square" tIns="26775">
            <a:noAutofit/>
          </a:bodyPr>
          <a:lstStyle>
            <a:lvl1pPr indent="-361950" lvl="0" marL="457200" marR="0" algn="l">
              <a:lnSpc>
                <a:spcPct val="100000"/>
              </a:lnSpc>
              <a:spcBef>
                <a:spcPts val="1700"/>
              </a:spcBef>
              <a:spcAft>
                <a:spcPts val="0"/>
              </a:spcAft>
              <a:buClr>
                <a:srgbClr val="000000"/>
              </a:buClr>
              <a:buSzPts val="2100"/>
              <a:buFont typeface="Helvetica Neue"/>
              <a:buChar char="•"/>
              <a:defRPr b="0" i="0" sz="1400" u="none" cap="none" strike="noStrike">
                <a:solidFill>
                  <a:srgbClr val="000000"/>
                </a:solidFill>
                <a:latin typeface="Helvetica Neue"/>
                <a:ea typeface="Helvetica Neue"/>
                <a:cs typeface="Helvetica Neue"/>
                <a:sym typeface="Helvetica Neue"/>
              </a:defRPr>
            </a:lvl1pPr>
            <a:lvl2pPr indent="-361950" lvl="1" marL="914400" marR="0" algn="l">
              <a:lnSpc>
                <a:spcPct val="100000"/>
              </a:lnSpc>
              <a:spcBef>
                <a:spcPts val="1700"/>
              </a:spcBef>
              <a:spcAft>
                <a:spcPts val="0"/>
              </a:spcAft>
              <a:buClr>
                <a:srgbClr val="000000"/>
              </a:buClr>
              <a:buSzPts val="2100"/>
              <a:buFont typeface="Helvetica Neue"/>
              <a:buChar char="•"/>
              <a:defRPr b="0" i="0" sz="1400" u="none" cap="none" strike="noStrike">
                <a:solidFill>
                  <a:srgbClr val="000000"/>
                </a:solidFill>
                <a:latin typeface="Helvetica Neue"/>
                <a:ea typeface="Helvetica Neue"/>
                <a:cs typeface="Helvetica Neue"/>
                <a:sym typeface="Helvetica Neue"/>
              </a:defRPr>
            </a:lvl2pPr>
            <a:lvl3pPr indent="-361950" lvl="2" marL="1371600" marR="0" algn="l">
              <a:lnSpc>
                <a:spcPct val="100000"/>
              </a:lnSpc>
              <a:spcBef>
                <a:spcPts val="1700"/>
              </a:spcBef>
              <a:spcAft>
                <a:spcPts val="0"/>
              </a:spcAft>
              <a:buClr>
                <a:srgbClr val="000000"/>
              </a:buClr>
              <a:buSzPts val="2100"/>
              <a:buFont typeface="Helvetica Neue"/>
              <a:buChar char="•"/>
              <a:defRPr b="0" i="0" sz="1400" u="none" cap="none" strike="noStrike">
                <a:solidFill>
                  <a:srgbClr val="000000"/>
                </a:solidFill>
                <a:latin typeface="Helvetica Neue"/>
                <a:ea typeface="Helvetica Neue"/>
                <a:cs typeface="Helvetica Neue"/>
                <a:sym typeface="Helvetica Neue"/>
              </a:defRPr>
            </a:lvl3pPr>
            <a:lvl4pPr indent="-361950" lvl="3" marL="1828800" marR="0" algn="l">
              <a:lnSpc>
                <a:spcPct val="100000"/>
              </a:lnSpc>
              <a:spcBef>
                <a:spcPts val="1700"/>
              </a:spcBef>
              <a:spcAft>
                <a:spcPts val="0"/>
              </a:spcAft>
              <a:buClr>
                <a:srgbClr val="000000"/>
              </a:buClr>
              <a:buSzPts val="2100"/>
              <a:buFont typeface="Helvetica Neue"/>
              <a:buChar char="•"/>
              <a:defRPr b="0" i="0" sz="1400" u="none" cap="none" strike="noStrike">
                <a:solidFill>
                  <a:srgbClr val="000000"/>
                </a:solidFill>
                <a:latin typeface="Helvetica Neue"/>
                <a:ea typeface="Helvetica Neue"/>
                <a:cs typeface="Helvetica Neue"/>
                <a:sym typeface="Helvetica Neue"/>
              </a:defRPr>
            </a:lvl4pPr>
            <a:lvl5pPr indent="-361950" lvl="4" marL="2286000" marR="0" algn="l">
              <a:lnSpc>
                <a:spcPct val="100000"/>
              </a:lnSpc>
              <a:spcBef>
                <a:spcPts val="1700"/>
              </a:spcBef>
              <a:spcAft>
                <a:spcPts val="0"/>
              </a:spcAft>
              <a:buClr>
                <a:srgbClr val="000000"/>
              </a:buClr>
              <a:buSzPts val="2100"/>
              <a:buFont typeface="Helvetica Neue"/>
              <a:buChar char="•"/>
              <a:defRPr b="0" i="0" sz="14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112" name="Google Shape;112;p22"/>
          <p:cNvSpPr txBox="1"/>
          <p:nvPr>
            <p:ph idx="12" type="sldNum"/>
          </p:nvPr>
        </p:nvSpPr>
        <p:spPr>
          <a:xfrm>
            <a:off x="4482789" y="4902398"/>
            <a:ext cx="174900" cy="1773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照片 - 一頁三張" showMasterSp="0">
  <p:cSld name="照片 - 一頁三張">
    <p:spTree>
      <p:nvGrpSpPr>
        <p:cNvPr id="113" name="Shape 113"/>
        <p:cNvGrpSpPr/>
        <p:nvPr/>
      </p:nvGrpSpPr>
      <p:grpSpPr>
        <a:xfrm>
          <a:off x="0" y="0"/>
          <a:ext cx="0" cy="0"/>
          <a:chOff x="0" y="0"/>
          <a:chExt cx="0" cy="0"/>
        </a:xfrm>
      </p:grpSpPr>
      <p:sp>
        <p:nvSpPr>
          <p:cNvPr id="114" name="Google Shape;114;p23"/>
          <p:cNvSpPr/>
          <p:nvPr>
            <p:ph idx="2" type="pic"/>
          </p:nvPr>
        </p:nvSpPr>
        <p:spPr>
          <a:xfrm>
            <a:off x="4685854" y="2685604"/>
            <a:ext cx="2812800" cy="19890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115" name="Google Shape;115;p23"/>
          <p:cNvSpPr/>
          <p:nvPr>
            <p:ph idx="3" type="pic"/>
          </p:nvPr>
        </p:nvSpPr>
        <p:spPr>
          <a:xfrm>
            <a:off x="4685854" y="468808"/>
            <a:ext cx="2812800" cy="19890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116" name="Google Shape;116;p23"/>
          <p:cNvSpPr/>
          <p:nvPr>
            <p:ph idx="4" type="pic"/>
          </p:nvPr>
        </p:nvSpPr>
        <p:spPr>
          <a:xfrm>
            <a:off x="1645295" y="468808"/>
            <a:ext cx="2812800" cy="42060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117" name="Google Shape;117;p23"/>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照片" showMasterSp="0">
  <p:cSld name="照片">
    <p:spTree>
      <p:nvGrpSpPr>
        <p:cNvPr id="118" name="Shape 118"/>
        <p:cNvGrpSpPr/>
        <p:nvPr/>
      </p:nvGrpSpPr>
      <p:grpSpPr>
        <a:xfrm>
          <a:off x="0" y="0"/>
          <a:ext cx="0" cy="0"/>
          <a:chOff x="0" y="0"/>
          <a:chExt cx="0" cy="0"/>
        </a:xfrm>
      </p:grpSpPr>
      <p:sp>
        <p:nvSpPr>
          <p:cNvPr id="119" name="Google Shape;119;p24"/>
          <p:cNvSpPr/>
          <p:nvPr>
            <p:ph idx="2" type="pic"/>
          </p:nvPr>
        </p:nvSpPr>
        <p:spPr>
          <a:xfrm>
            <a:off x="1143000" y="0"/>
            <a:ext cx="6858000" cy="51435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120" name="Google Shape;120;p24"/>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空白" showMasterSp="0">
  <p:cSld name="空白">
    <p:spTree>
      <p:nvGrpSpPr>
        <p:cNvPr id="121" name="Shape 121"/>
        <p:cNvGrpSpPr/>
        <p:nvPr/>
      </p:nvGrpSpPr>
      <p:grpSpPr>
        <a:xfrm>
          <a:off x="0" y="0"/>
          <a:ext cx="0" cy="0"/>
          <a:chOff x="0" y="0"/>
          <a:chExt cx="0" cy="0"/>
        </a:xfrm>
      </p:grpSpPr>
      <p:sp>
        <p:nvSpPr>
          <p:cNvPr id="122" name="Google Shape;122;p25"/>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1000"/>
              </a:spcBef>
              <a:spcAft>
                <a:spcPts val="0"/>
              </a:spcAft>
              <a:buClr>
                <a:srgbClr val="1A1A1A"/>
              </a:buClr>
              <a:buSzPts val="2400"/>
              <a:buFont typeface="Arial"/>
              <a:buNone/>
              <a:defRPr b="0" i="0" sz="2400" u="none" cap="none" strike="noStrike">
                <a:solidFill>
                  <a:srgbClr val="1A1A1A"/>
                </a:solidFill>
                <a:latin typeface="Arial"/>
                <a:ea typeface="Arial"/>
                <a:cs typeface="Arial"/>
                <a:sym typeface="Arial"/>
              </a:defRPr>
            </a:lvl1pPr>
            <a:lvl2pPr lvl="1"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5"/>
          <p:cNvSpPr txBox="1"/>
          <p:nvPr>
            <p:ph type="title"/>
          </p:nvPr>
        </p:nvSpPr>
        <p:spPr>
          <a:xfrm>
            <a:off x="1042350" y="2987200"/>
            <a:ext cx="6568500" cy="16218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56BADC"/>
              </a:buClr>
              <a:buSzPts val="4800"/>
              <a:buFont typeface="Arial"/>
              <a:buNone/>
              <a:defRPr b="0" i="0" sz="4800" u="none" cap="none" strike="noStrike">
                <a:solidFill>
                  <a:srgbClr val="56BADC"/>
                </a:solidFill>
                <a:latin typeface="Arial"/>
                <a:ea typeface="Arial"/>
                <a:cs typeface="Arial"/>
                <a:sym typeface="Arial"/>
              </a:defRPr>
            </a:lvl1pPr>
            <a:lvl2pPr lvl="1"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9pPr>
          </a:lstStyle>
          <a:p/>
        </p:txBody>
      </p:sp>
      <p:sp>
        <p:nvSpPr>
          <p:cNvPr id="19" name="Google Shape;19;p5"/>
          <p:cNvSpPr txBox="1"/>
          <p:nvPr>
            <p:ph idx="1" type="subTitle"/>
          </p:nvPr>
        </p:nvSpPr>
        <p:spPr>
          <a:xfrm>
            <a:off x="1104200" y="2045700"/>
            <a:ext cx="6043500" cy="78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2"/>
              </a:buClr>
              <a:buSzPts val="1800"/>
              <a:buFont typeface="Arial"/>
              <a:buNone/>
              <a:defRPr b="1" i="0" sz="1000" u="none" cap="none" strike="noStrike">
                <a:solidFill>
                  <a:schemeClr val="dk2"/>
                </a:solidFill>
                <a:latin typeface="Arial"/>
                <a:ea typeface="Arial"/>
                <a:cs typeface="Arial"/>
                <a:sym typeface="Arial"/>
              </a:defRPr>
            </a:lvl1pPr>
            <a:lvl2pPr lvl="1" marR="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6"/>
          <p:cNvSpPr txBox="1"/>
          <p:nvPr>
            <p:ph idx="1" type="body"/>
          </p:nvPr>
        </p:nvSpPr>
        <p:spPr>
          <a:xfrm>
            <a:off x="311700" y="1029225"/>
            <a:ext cx="8520600" cy="3416400"/>
          </a:xfrm>
          <a:prstGeom prst="rect">
            <a:avLst/>
          </a:prstGeom>
          <a:noFill/>
          <a:ln>
            <a:noFill/>
          </a:ln>
        </p:spPr>
        <p:txBody>
          <a:bodyPr anchorCtr="0" anchor="t" bIns="91425" lIns="91425" spcFirstLastPara="1" rIns="91425" wrap="square" tIns="91425">
            <a:noAutofit/>
          </a:bodyPr>
          <a:lstStyle>
            <a:lvl1pPr indent="-342900" lvl="0" marL="457200" marR="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2" name="Google Shape;22;p6"/>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1000"/>
              </a:spcBef>
              <a:spcAft>
                <a:spcPts val="0"/>
              </a:spcAft>
              <a:buClr>
                <a:srgbClr val="1A1A1A"/>
              </a:buClr>
              <a:buSzPts val="2400"/>
              <a:buFont typeface="Arial"/>
              <a:buNone/>
              <a:defRPr b="0" i="0" sz="2400" u="none" cap="none" strike="noStrike">
                <a:solidFill>
                  <a:srgbClr val="1A1A1A"/>
                </a:solidFill>
                <a:latin typeface="Arial"/>
                <a:ea typeface="Arial"/>
                <a:cs typeface="Arial"/>
                <a:sym typeface="Arial"/>
              </a:defRPr>
            </a:lvl1pPr>
            <a:lvl2pPr lvl="1"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7"/>
          <p:cNvSpPr txBox="1"/>
          <p:nvPr>
            <p:ph idx="1" type="body"/>
          </p:nvPr>
        </p:nvSpPr>
        <p:spPr>
          <a:xfrm>
            <a:off x="311700" y="1039100"/>
            <a:ext cx="3999900" cy="3416400"/>
          </a:xfrm>
          <a:prstGeom prst="rect">
            <a:avLst/>
          </a:prstGeom>
          <a:noFill/>
          <a:ln>
            <a:noFill/>
          </a:ln>
        </p:spPr>
        <p:txBody>
          <a:bodyPr anchorCtr="0" anchor="t" bIns="91425" lIns="91425" spcFirstLastPara="1" rIns="91425" wrap="square" tIns="91425">
            <a:noAutofit/>
          </a:bodyPr>
          <a:lstStyle>
            <a:lvl1pPr indent="-317500" lvl="0" marL="4572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304800" lvl="1" marL="9144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25" name="Google Shape;25;p7"/>
          <p:cNvSpPr txBox="1"/>
          <p:nvPr>
            <p:ph idx="2" type="body"/>
          </p:nvPr>
        </p:nvSpPr>
        <p:spPr>
          <a:xfrm>
            <a:off x="4832400" y="1039100"/>
            <a:ext cx="3999900" cy="3416400"/>
          </a:xfrm>
          <a:prstGeom prst="rect">
            <a:avLst/>
          </a:prstGeom>
          <a:noFill/>
          <a:ln>
            <a:noFill/>
          </a:ln>
        </p:spPr>
        <p:txBody>
          <a:bodyPr anchorCtr="0" anchor="t" bIns="91425" lIns="91425" spcFirstLastPara="1" rIns="91425" wrap="square" tIns="91425">
            <a:noAutofit/>
          </a:bodyPr>
          <a:lstStyle>
            <a:lvl1pPr indent="-317500" lvl="0" marL="4572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304800" lvl="1" marL="9144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26" name="Google Shape;26;p7"/>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1000"/>
              </a:spcBef>
              <a:spcAft>
                <a:spcPts val="0"/>
              </a:spcAft>
              <a:buClr>
                <a:srgbClr val="1A1A1A"/>
              </a:buClr>
              <a:buSzPts val="2400"/>
              <a:buFont typeface="Arial"/>
              <a:buNone/>
              <a:defRPr b="0" i="0" sz="2400" u="none" cap="none" strike="noStrike">
                <a:solidFill>
                  <a:srgbClr val="1A1A1A"/>
                </a:solidFill>
                <a:latin typeface="Arial"/>
                <a:ea typeface="Arial"/>
                <a:cs typeface="Arial"/>
                <a:sym typeface="Arial"/>
              </a:defRPr>
            </a:lvl1pPr>
            <a:lvl2pPr lvl="1"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7" name="Shape 27"/>
        <p:cNvGrpSpPr/>
        <p:nvPr/>
      </p:nvGrpSpPr>
      <p:grpSpPr>
        <a:xfrm>
          <a:off x="0" y="0"/>
          <a:ext cx="0" cy="0"/>
          <a:chOff x="0" y="0"/>
          <a:chExt cx="0" cy="0"/>
        </a:xfrm>
      </p:grpSpPr>
      <p:sp>
        <p:nvSpPr>
          <p:cNvPr id="28" name="Google Shape;28;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9pPr>
          </a:lstStyle>
          <a:p/>
        </p:txBody>
      </p:sp>
      <p:sp>
        <p:nvSpPr>
          <p:cNvPr id="29" name="Google Shape;29;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algn="l">
              <a:lnSpc>
                <a:spcPct val="115000"/>
              </a:lnSpc>
              <a:spcBef>
                <a:spcPts val="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1pPr>
            <a:lvl2pPr indent="-304800" lvl="1" marL="9144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30" name="Google Shape;30;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1" name="Shape 31"/>
        <p:cNvGrpSpPr/>
        <p:nvPr/>
      </p:nvGrpSpPr>
      <p:grpSpPr>
        <a:xfrm>
          <a:off x="0" y="0"/>
          <a:ext cx="0" cy="0"/>
          <a:chOff x="0" y="0"/>
          <a:chExt cx="0" cy="0"/>
        </a:xfrm>
      </p:grpSpPr>
      <p:sp>
        <p:nvSpPr>
          <p:cNvPr id="32" name="Google Shape;32;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1pPr>
            <a:lvl2pPr lvl="1"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2pPr>
            <a:lvl3pPr lvl="2"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3pPr>
            <a:lvl4pPr lvl="3"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4pPr>
            <a:lvl5pPr lvl="4"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5pPr>
            <a:lvl6pPr lvl="5"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6pPr>
            <a:lvl7pPr lvl="6"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7pPr>
            <a:lvl8pPr lvl="7"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8pPr>
            <a:lvl9pPr lvl="8"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9pPr>
          </a:lstStyle>
          <a:p/>
        </p:txBody>
      </p:sp>
      <p:sp>
        <p:nvSpPr>
          <p:cNvPr id="34" name="Google Shape;34;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9pPr>
          </a:lstStyle>
          <a:p/>
        </p:txBody>
      </p:sp>
      <p:sp>
        <p:nvSpPr>
          <p:cNvPr id="35" name="Google Shape;35;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marR="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6" name="Google Shape;3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37" name="Shape 37"/>
        <p:cNvGrpSpPr/>
        <p:nvPr/>
      </p:nvGrpSpPr>
      <p:grpSpPr>
        <a:xfrm>
          <a:off x="0" y="0"/>
          <a:ext cx="0" cy="0"/>
          <a:chOff x="0" y="0"/>
          <a:chExt cx="0" cy="0"/>
        </a:xfrm>
      </p:grpSpPr>
      <p:sp>
        <p:nvSpPr>
          <p:cNvPr id="38" name="Google Shape;38;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marR="0" algn="l">
              <a:lnSpc>
                <a:spcPct val="100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1pPr>
          </a:lstStyle>
          <a:p/>
        </p:txBody>
      </p:sp>
      <p:sp>
        <p:nvSpPr>
          <p:cNvPr id="39" name="Google Shape;39;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1.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6" name="Shape 46"/>
        <p:cNvGrpSpPr/>
        <p:nvPr/>
      </p:nvGrpSpPr>
      <p:grpSpPr>
        <a:xfrm>
          <a:off x="0" y="0"/>
          <a:ext cx="0" cy="0"/>
          <a:chOff x="0" y="0"/>
          <a:chExt cx="0" cy="0"/>
        </a:xfrm>
      </p:grpSpPr>
      <p:sp>
        <p:nvSpPr>
          <p:cNvPr id="47" name="Google Shape;47;p13"/>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lvl1pPr lvl="0"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grpSp>
        <p:nvGrpSpPr>
          <p:cNvPr id="48" name="Google Shape;48;p13"/>
          <p:cNvGrpSpPr/>
          <p:nvPr/>
        </p:nvGrpSpPr>
        <p:grpSpPr>
          <a:xfrm>
            <a:off x="-17450" y="5084396"/>
            <a:ext cx="9178922" cy="59063"/>
            <a:chOff x="0" y="0"/>
            <a:chExt cx="24477125" cy="157500"/>
          </a:xfrm>
        </p:grpSpPr>
        <p:sp>
          <p:nvSpPr>
            <p:cNvPr id="49" name="Google Shape;49;p13"/>
            <p:cNvSpPr/>
            <p:nvPr/>
          </p:nvSpPr>
          <p:spPr>
            <a:xfrm>
              <a:off x="0" y="0"/>
              <a:ext cx="7363500" cy="157500"/>
            </a:xfrm>
            <a:prstGeom prst="rect">
              <a:avLst/>
            </a:prstGeom>
            <a:solidFill>
              <a:srgbClr val="D6696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50" name="Google Shape;50;p13"/>
            <p:cNvSpPr/>
            <p:nvPr/>
          </p:nvSpPr>
          <p:spPr>
            <a:xfrm>
              <a:off x="7324707" y="0"/>
              <a:ext cx="9827700" cy="157500"/>
            </a:xfrm>
            <a:prstGeom prst="rect">
              <a:avLst/>
            </a:prstGeom>
            <a:solidFill>
              <a:srgbClr val="EFBA57"/>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51" name="Google Shape;51;p13"/>
            <p:cNvSpPr/>
            <p:nvPr/>
          </p:nvSpPr>
          <p:spPr>
            <a:xfrm>
              <a:off x="17114825" y="0"/>
              <a:ext cx="7362300" cy="157500"/>
            </a:xfrm>
            <a:prstGeom prst="rect">
              <a:avLst/>
            </a:prstGeom>
            <a:solidFill>
              <a:srgbClr val="3068AA"/>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grpSp>
      <p:sp>
        <p:nvSpPr>
          <p:cNvPr descr="影像" id="52" name="Google Shape;52;p13"/>
          <p:cNvSpPr/>
          <p:nvPr/>
        </p:nvSpPr>
        <p:spPr>
          <a:xfrm>
            <a:off x="-41394" y="4351927"/>
            <a:ext cx="1544781" cy="73918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13"/>
          <p:cNvCxnSpPr/>
          <p:nvPr/>
        </p:nvCxnSpPr>
        <p:spPr>
          <a:xfrm>
            <a:off x="450856" y="754224"/>
            <a:ext cx="8228100" cy="0"/>
          </a:xfrm>
          <a:prstGeom prst="straightConnector1">
            <a:avLst/>
          </a:prstGeom>
          <a:noFill/>
          <a:ln cap="flat" cmpd="sng" w="25400">
            <a:solidFill>
              <a:srgbClr val="262627"/>
            </a:solidFill>
            <a:prstDash val="solid"/>
            <a:miter lim="400000"/>
            <a:headEnd len="sm" w="sm" type="none"/>
            <a:tailEnd len="med" w="med" type="oval"/>
          </a:ln>
        </p:spPr>
      </p:cxnSp>
      <p:sp>
        <p:nvSpPr>
          <p:cNvPr descr="影像" id="54" name="Google Shape;54;p13"/>
          <p:cNvSpPr/>
          <p:nvPr/>
        </p:nvSpPr>
        <p:spPr>
          <a:xfrm>
            <a:off x="7631260" y="4869421"/>
            <a:ext cx="1461635" cy="19307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txBox="1"/>
          <p:nvPr>
            <p:ph idx="1" type="body"/>
          </p:nvPr>
        </p:nvSpPr>
        <p:spPr>
          <a:xfrm>
            <a:off x="1645295" y="1366242"/>
            <a:ext cx="5853300" cy="3315300"/>
          </a:xfrm>
          <a:prstGeom prst="rect">
            <a:avLst/>
          </a:prstGeom>
          <a:noFill/>
          <a:ln>
            <a:noFill/>
          </a:ln>
        </p:spPr>
        <p:txBody>
          <a:bodyPr anchorCtr="0" anchor="ctr" bIns="26775" lIns="26775" spcFirstLastPara="1" rIns="26775" wrap="square" tIns="26775">
            <a:noAutofit/>
          </a:bodyPr>
          <a:lstStyle>
            <a:lvl1pPr indent="-381000" lvl="0" marL="4572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56" name="Google Shape;56;p13"/>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drive.google.com/file/d/1fIGCZmXT-5SS5mRJhW9ub5OEmU7_7OeG/view?usp=sharing" TargetMode="External"/><Relationship Id="rId4" Type="http://schemas.openxmlformats.org/officeDocument/2006/relationships/hyperlink" Target="https://drive.google.com/drive/folders/1RRX1YEI33jxDl-s7h67K1sVrTDdudjhM?usp=sharing" TargetMode="External"/><Relationship Id="rId5" Type="http://schemas.openxmlformats.org/officeDocument/2006/relationships/hyperlink" Target="https://www.youtube.com/playlist?list=PL1f_B9coMEeAq0pcCCMx0UoxRkQ392hy2"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2.png"/><Relationship Id="rId4" Type="http://schemas.openxmlformats.org/officeDocument/2006/relationships/image" Target="../media/image6.png"/><Relationship Id="rId5"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www.youtube.com/watch?v=zPIpEurqYuw" TargetMode="External"/><Relationship Id="rId4"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hyperlink" Target="http://scikit-learn.org/stable/modules/classes.html#module-sklearn.datasets" TargetMode="External"/><Relationship Id="rId9" Type="http://schemas.openxmlformats.org/officeDocument/2006/relationships/image" Target="../media/image18.png"/><Relationship Id="rId5" Type="http://schemas.openxmlformats.org/officeDocument/2006/relationships/image" Target="../media/image23.png"/><Relationship Id="rId6" Type="http://schemas.openxmlformats.org/officeDocument/2006/relationships/image" Target="../media/image13.png"/><Relationship Id="rId7" Type="http://schemas.openxmlformats.org/officeDocument/2006/relationships/hyperlink" Target="http://scikit-learn.org/stable/modules/generated/sklearn.datasets.make_blobs.html#sklearn.datasets.make_blobs" TargetMode="External"/><Relationship Id="rId8"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www.youtube.com/watch?v=NWVw2dEleJw" TargetMode="External"/><Relationship Id="rId4" Type="http://schemas.openxmlformats.org/officeDocument/2006/relationships/image" Target="../media/image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18.png"/><Relationship Id="rId6"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www.youtube.com/watch?v=LF1HGmAE0Yg" TargetMode="External"/><Relationship Id="rId4" Type="http://schemas.openxmlformats.org/officeDocument/2006/relationships/image" Target="../media/image5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32.png"/><Relationship Id="rId5" Type="http://schemas.openxmlformats.org/officeDocument/2006/relationships/image" Target="../media/image39.png"/><Relationship Id="rId6" Type="http://schemas.openxmlformats.org/officeDocument/2006/relationships/image" Target="../media/image17.png"/><Relationship Id="rId7" Type="http://schemas.openxmlformats.org/officeDocument/2006/relationships/image" Target="../media/image41.png"/><Relationship Id="rId8"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9.png"/><Relationship Id="rId4" Type="http://schemas.openxmlformats.org/officeDocument/2006/relationships/image" Target="../media/image22.png"/><Relationship Id="rId5" Type="http://schemas.openxmlformats.org/officeDocument/2006/relationships/image" Target="../media/image40.png"/><Relationship Id="rId6"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www.youtube.com/watch?v=JMXjsrTPgKU" TargetMode="External"/><Relationship Id="rId4" Type="http://schemas.openxmlformats.org/officeDocument/2006/relationships/image" Target="../media/image3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3.png"/><Relationship Id="rId4" Type="http://schemas.openxmlformats.org/officeDocument/2006/relationships/hyperlink" Target="http://scikit-learn.org/stable/modules/generated/sklearn.preprocessing.LabelEncoder.html#sklearn.preprocessing.LabelEncoder" TargetMode="External"/><Relationship Id="rId5" Type="http://schemas.openxmlformats.org/officeDocument/2006/relationships/image" Target="../media/image19.png"/><Relationship Id="rId6" Type="http://schemas.openxmlformats.org/officeDocument/2006/relationships/image" Target="../media/image38.png"/><Relationship Id="rId7"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8.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6.png"/><Relationship Id="rId4" Type="http://schemas.openxmlformats.org/officeDocument/2006/relationships/image" Target="../media/image33.png"/><Relationship Id="rId5" Type="http://schemas.openxmlformats.org/officeDocument/2006/relationships/image" Target="../media/image37.png"/><Relationship Id="rId6"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hyperlink" Target="http://scikit-learn.org/stable/modules/generated/sklearn.preprocessing.LabelEncoder.html#sklearn.preprocessing.LabelEncoder" TargetMode="External"/><Relationship Id="rId5" Type="http://schemas.openxmlformats.org/officeDocument/2006/relationships/image" Target="../media/image35.png"/><Relationship Id="rId6" Type="http://schemas.openxmlformats.org/officeDocument/2006/relationships/image" Target="../media/image51.png"/><Relationship Id="rId7" Type="http://schemas.openxmlformats.org/officeDocument/2006/relationships/image" Target="../media/image26.png"/><Relationship Id="rId8"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www.youtube.com/watch?v=eXWG0nu7-Ds" TargetMode="External"/><Relationship Id="rId4" Type="http://schemas.openxmlformats.org/officeDocument/2006/relationships/image" Target="../media/image5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4.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cikit-learn.org/stable/tutorial/machine_learning_map/index.html" TargetMode="Externa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www.youtube.com/watch?v=op0tBlxfhTk" TargetMode="External"/><Relationship Id="rId4" Type="http://schemas.openxmlformats.org/officeDocument/2006/relationships/image" Target="../media/image5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4.pn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10" Type="http://schemas.openxmlformats.org/officeDocument/2006/relationships/image" Target="../media/image66.png"/><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1.png"/><Relationship Id="rId4" Type="http://schemas.openxmlformats.org/officeDocument/2006/relationships/image" Target="../media/image55.png"/><Relationship Id="rId9" Type="http://schemas.openxmlformats.org/officeDocument/2006/relationships/image" Target="../media/image18.png"/><Relationship Id="rId5" Type="http://schemas.openxmlformats.org/officeDocument/2006/relationships/hyperlink" Target="https://en.wikipedia.org/wiki/Coefficient_of_determination" TargetMode="External"/><Relationship Id="rId6" Type="http://schemas.openxmlformats.org/officeDocument/2006/relationships/image" Target="../media/image71.png"/><Relationship Id="rId7" Type="http://schemas.openxmlformats.org/officeDocument/2006/relationships/image" Target="../media/image34.png"/><Relationship Id="rId8" Type="http://schemas.openxmlformats.org/officeDocument/2006/relationships/image" Target="../media/image5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www.youtube.com/watch?v=jTrML4xNBhg" TargetMode="External"/><Relationship Id="rId4" Type="http://schemas.openxmlformats.org/officeDocument/2006/relationships/image" Target="../media/image3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7.png"/><Relationship Id="rId4" Type="http://schemas.openxmlformats.org/officeDocument/2006/relationships/image" Target="../media/image60.png"/><Relationship Id="rId5" Type="http://schemas.openxmlformats.org/officeDocument/2006/relationships/image" Target="../media/image45.png"/><Relationship Id="rId6" Type="http://schemas.openxmlformats.org/officeDocument/2006/relationships/hyperlink" Target="https://en.wikipedia.org/wiki/Precision_and_recall"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70.png"/><Relationship Id="rId4" Type="http://schemas.openxmlformats.org/officeDocument/2006/relationships/hyperlink" Target="https://en.wikipedia.org/wiki/Precision_and_recall" TargetMode="External"/><Relationship Id="rId9" Type="http://schemas.openxmlformats.org/officeDocument/2006/relationships/image" Target="../media/image45.png"/><Relationship Id="rId5" Type="http://schemas.openxmlformats.org/officeDocument/2006/relationships/image" Target="../media/image57.png"/><Relationship Id="rId6" Type="http://schemas.openxmlformats.org/officeDocument/2006/relationships/image" Target="../media/image64.png"/><Relationship Id="rId7" Type="http://schemas.openxmlformats.org/officeDocument/2006/relationships/image" Target="../media/image43.png"/><Relationship Id="rId8" Type="http://schemas.openxmlformats.org/officeDocument/2006/relationships/image" Target="../media/image6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2.png"/><Relationship Id="rId4" Type="http://schemas.openxmlformats.org/officeDocument/2006/relationships/image" Target="../media/image47.png"/><Relationship Id="rId5"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www.youtube.com/watch?v=bR4csBisHLE" TargetMode="External"/><Relationship Id="rId4" Type="http://schemas.openxmlformats.org/officeDocument/2006/relationships/image" Target="../media/image63.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www.youtube.com/watch?v=SAKjjKtjb88" TargetMode="External"/><Relationship Id="rId4" Type="http://schemas.openxmlformats.org/officeDocument/2006/relationships/image" Target="../media/image69.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4.png"/><Relationship Id="rId4" Type="http://schemas.openxmlformats.org/officeDocument/2006/relationships/image" Target="../media/image65.png"/><Relationship Id="rId5" Type="http://schemas.openxmlformats.org/officeDocument/2006/relationships/image" Target="../media/image5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68.png"/><Relationship Id="rId4" Type="http://schemas.openxmlformats.org/officeDocument/2006/relationships/image" Target="../media/image67.png"/><Relationship Id="rId5" Type="http://schemas.openxmlformats.org/officeDocument/2006/relationships/image" Target="../media/image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www.youtube.com/watch?v=nACXBQ1Mc9w" TargetMode="External"/><Relationship Id="rId4" Type="http://schemas.openxmlformats.org/officeDocument/2006/relationships/image" Target="../media/image79.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75.png"/><Relationship Id="rId4" Type="http://schemas.openxmlformats.org/officeDocument/2006/relationships/image" Target="../media/image72.png"/><Relationship Id="rId5"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75.png"/><Relationship Id="rId4" Type="http://schemas.openxmlformats.org/officeDocument/2006/relationships/image" Target="../media/image8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www.youtube.com/watch?v=3j0pZLg2UWQ" TargetMode="External"/><Relationship Id="rId4" Type="http://schemas.openxmlformats.org/officeDocument/2006/relationships/image" Target="../media/image73.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4.png"/><Relationship Id="rId4" Type="http://schemas.openxmlformats.org/officeDocument/2006/relationships/image" Target="../media/image74.png"/><Relationship Id="rId5" Type="http://schemas.openxmlformats.org/officeDocument/2006/relationships/image" Target="../media/image8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www.youtube.com/watch?v=iQmtLnbvawY" TargetMode="External"/><Relationship Id="rId4" Type="http://schemas.openxmlformats.org/officeDocument/2006/relationships/image" Target="../media/image81.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4.png"/><Relationship Id="rId4" Type="http://schemas.openxmlformats.org/officeDocument/2006/relationships/image" Target="../media/image8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4.png"/><Relationship Id="rId4" Type="http://schemas.openxmlformats.org/officeDocument/2006/relationships/image" Target="../media/image7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77.png"/><Relationship Id="rId4" Type="http://schemas.openxmlformats.org/officeDocument/2006/relationships/image" Target="../media/image82.png"/><Relationship Id="rId5" Type="http://schemas.openxmlformats.org/officeDocument/2006/relationships/image" Target="../media/image7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78.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www.youtube.com/watch?v=NGn1d6rmSac" TargetMode="External"/><Relationship Id="rId4" Type="http://schemas.openxmlformats.org/officeDocument/2006/relationships/image" Target="../media/image1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4.png"/><Relationship Id="rId4" Type="http://schemas.openxmlformats.org/officeDocument/2006/relationships/image" Target="../media/image8.png"/><Relationship Id="rId5" Type="http://schemas.openxmlformats.org/officeDocument/2006/relationships/hyperlink" Target="http://scikit-learn.org/stabl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www.youtube.com/watch?v=hTobrkuOSxE" TargetMode="External"/><Relationship Id="rId4" Type="http://schemas.openxmlformats.org/officeDocument/2006/relationships/image" Target="../media/image2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image" Target="../media/image20.png"/><Relationship Id="rId5" Type="http://schemas.openxmlformats.org/officeDocument/2006/relationships/hyperlink" Target="http://scikit-learn.org/stable/modules/classes.html#module-sklearn.datasets" TargetMode="External"/><Relationship Id="rId6"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6"/>
          <p:cNvSpPr txBox="1"/>
          <p:nvPr>
            <p:ph type="ctrTitle"/>
          </p:nvPr>
        </p:nvSpPr>
        <p:spPr>
          <a:xfrm>
            <a:off x="311708" y="1577225"/>
            <a:ext cx="8520600" cy="2052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1A1A1A"/>
              </a:buClr>
              <a:buSzPts val="5200"/>
              <a:buFont typeface="Arial"/>
              <a:buNone/>
            </a:pPr>
            <a:r>
              <a:rPr b="1" i="0" lang="zh-TW" sz="3600" u="none" cap="none" strike="noStrike">
                <a:solidFill>
                  <a:srgbClr val="222222"/>
                </a:solidFill>
                <a:highlight>
                  <a:srgbClr val="FFFFFF"/>
                </a:highlight>
                <a:latin typeface="Arial"/>
                <a:ea typeface="Arial"/>
                <a:cs typeface="Arial"/>
                <a:sym typeface="Arial"/>
              </a:rPr>
              <a:t>機器學習基礎與演算法</a:t>
            </a:r>
            <a:endParaRPr b="1" i="0" sz="3600" u="none" cap="none" strike="noStrike">
              <a:solidFill>
                <a:srgbClr val="1A1A1A"/>
              </a:solidFill>
              <a:latin typeface="Arial"/>
              <a:ea typeface="Arial"/>
              <a:cs typeface="Arial"/>
              <a:sym typeface="Arial"/>
            </a:endParaRPr>
          </a:p>
        </p:txBody>
      </p:sp>
      <p:sp>
        <p:nvSpPr>
          <p:cNvPr id="128" name="Google Shape;128;p26"/>
          <p:cNvSpPr txBox="1"/>
          <p:nvPr>
            <p:ph idx="1" type="subTitle"/>
          </p:nvPr>
        </p:nvSpPr>
        <p:spPr>
          <a:xfrm>
            <a:off x="2237800" y="3007500"/>
            <a:ext cx="8520600" cy="16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800"/>
              <a:buFont typeface="Arial"/>
              <a:buNone/>
            </a:pPr>
            <a:r>
              <a:rPr b="0" i="0" lang="zh-TW" sz="2800" u="none" cap="none" strike="noStrike">
                <a:solidFill>
                  <a:schemeClr val="dk2"/>
                </a:solidFill>
                <a:latin typeface="Arial"/>
                <a:ea typeface="Arial"/>
                <a:cs typeface="Arial"/>
                <a:sym typeface="Arial"/>
              </a:rPr>
              <a:t>Chapter 1   </a:t>
            </a:r>
            <a:r>
              <a:rPr lang="zh-TW"/>
              <a:t>[實作] </a:t>
            </a:r>
            <a:r>
              <a:rPr b="0" i="0" lang="zh-TW" sz="2800" u="none" cap="none" strike="noStrike">
                <a:solidFill>
                  <a:schemeClr val="dk2"/>
                </a:solidFill>
                <a:latin typeface="Arial"/>
                <a:ea typeface="Arial"/>
                <a:cs typeface="Arial"/>
                <a:sym typeface="Arial"/>
              </a:rPr>
              <a:t>機器學習概論</a:t>
            </a:r>
            <a:endParaRPr b="0" i="0" sz="2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ts val="2800"/>
              <a:buFont typeface="Arial"/>
              <a:buNone/>
            </a:pPr>
            <a:r>
              <a:rPr lang="zh-TW"/>
              <a:t>Chapter 2   </a:t>
            </a:r>
            <a:r>
              <a:rPr lang="zh-TW"/>
              <a:t>[實作] </a:t>
            </a:r>
            <a:r>
              <a:rPr lang="zh-TW"/>
              <a:t>迴歸(Linear Regression)</a:t>
            </a:r>
            <a:endParaRPr/>
          </a:p>
          <a:p>
            <a:pPr indent="0" lvl="0" marL="0" marR="0" rtl="0" algn="l">
              <a:lnSpc>
                <a:spcPct val="100000"/>
              </a:lnSpc>
              <a:spcBef>
                <a:spcPts val="0"/>
              </a:spcBef>
              <a:spcAft>
                <a:spcPts val="0"/>
              </a:spcAft>
              <a:buClr>
                <a:schemeClr val="dk2"/>
              </a:buClr>
              <a:buSzPts val="2800"/>
              <a:buFont typeface="Arial"/>
              <a:buNone/>
            </a:pPr>
            <a:r>
              <a:rPr b="0" i="0" lang="zh-TW" sz="2800" u="none" cap="none" strike="noStrike">
                <a:solidFill>
                  <a:schemeClr val="dk2"/>
                </a:solidFill>
                <a:latin typeface="Arial"/>
                <a:ea typeface="Arial"/>
                <a:cs typeface="Arial"/>
                <a:sym typeface="Arial"/>
              </a:rPr>
              <a:t>   </a:t>
            </a:r>
            <a:br>
              <a:rPr b="0" i="0" lang="zh-TW" sz="2800" u="none" cap="none" strike="noStrike">
                <a:solidFill>
                  <a:schemeClr val="dk2"/>
                </a:solidFill>
                <a:latin typeface="Arial"/>
                <a:ea typeface="Arial"/>
                <a:cs typeface="Arial"/>
                <a:sym typeface="Arial"/>
              </a:rPr>
            </a:br>
            <a:r>
              <a:rPr b="0" i="0" lang="zh-TW" sz="2800" u="none" cap="none" strike="noStrike">
                <a:solidFill>
                  <a:schemeClr val="dk2"/>
                </a:solidFill>
                <a:latin typeface="Arial"/>
                <a:ea typeface="Arial"/>
                <a:cs typeface="Arial"/>
                <a:sym typeface="Arial"/>
              </a:rPr>
              <a:t> </a:t>
            </a:r>
            <a:endParaRPr b="0" i="0" sz="2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ts val="2800"/>
              <a:buFont typeface="Arial"/>
              <a:buNone/>
            </a:pPr>
            <a:r>
              <a:t/>
            </a:r>
            <a:endParaRPr b="0" i="0" sz="2800" u="none" cap="none" strike="noStrike">
              <a:solidFill>
                <a:schemeClr val="dk2"/>
              </a:solidFill>
              <a:latin typeface="Arial"/>
              <a:ea typeface="Arial"/>
              <a:cs typeface="Arial"/>
              <a:sym typeface="Arial"/>
            </a:endParaRPr>
          </a:p>
        </p:txBody>
      </p:sp>
      <p:sp>
        <p:nvSpPr>
          <p:cNvPr id="129" name="Google Shape;129;p26"/>
          <p:cNvSpPr txBox="1"/>
          <p:nvPr/>
        </p:nvSpPr>
        <p:spPr>
          <a:xfrm>
            <a:off x="38216" y="3968000"/>
            <a:ext cx="2199600" cy="10980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sng" cap="none" strike="noStrike">
                <a:solidFill>
                  <a:schemeClr val="hlink"/>
                </a:solidFill>
                <a:latin typeface="Arial"/>
                <a:ea typeface="Arial"/>
                <a:cs typeface="Arial"/>
                <a:sym typeface="Arial"/>
                <a:hlinkClick r:id="rId3"/>
              </a:rPr>
              <a:t>課程投影片</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zh-TW" sz="1800" u="sng" cap="none" strike="noStrike">
                <a:solidFill>
                  <a:schemeClr val="hlink"/>
                </a:solidFill>
                <a:latin typeface="Arial"/>
                <a:ea typeface="Arial"/>
                <a:cs typeface="Arial"/>
                <a:sym typeface="Arial"/>
                <a:hlinkClick r:id="rId4"/>
              </a:rPr>
              <a:t>資料與程式碼</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400"/>
              <a:buFont typeface="Arial"/>
              <a:buNone/>
            </a:pPr>
            <a:r>
              <a:rPr lang="zh-TW" sz="1800" u="sng">
                <a:solidFill>
                  <a:schemeClr val="hlink"/>
                </a:solidFill>
                <a:hlinkClick r:id="rId5"/>
              </a:rPr>
              <a:t>播放清單</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5"/>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i="0" lang="zh-TW" sz="2400" u="none" cap="none" strike="noStrike">
                <a:solidFill>
                  <a:schemeClr val="dk1"/>
                </a:solidFill>
                <a:latin typeface="Arial"/>
                <a:ea typeface="Arial"/>
                <a:cs typeface="Arial"/>
                <a:sym typeface="Arial"/>
              </a:rPr>
              <a:t>Scikit Learn 提供的數據庫 (2/3) - Example</a:t>
            </a:r>
            <a:endParaRPr b="0" i="0" sz="3600" u="none" cap="none" strike="noStrike">
              <a:solidFill>
                <a:schemeClr val="dk1"/>
              </a:solidFill>
              <a:latin typeface="Arial"/>
              <a:ea typeface="Arial"/>
              <a:cs typeface="Arial"/>
              <a:sym typeface="Arial"/>
            </a:endParaRPr>
          </a:p>
        </p:txBody>
      </p:sp>
      <p:grpSp>
        <p:nvGrpSpPr>
          <p:cNvPr id="198" name="Google Shape;198;p35"/>
          <p:cNvGrpSpPr/>
          <p:nvPr/>
        </p:nvGrpSpPr>
        <p:grpSpPr>
          <a:xfrm>
            <a:off x="1059350" y="2077625"/>
            <a:ext cx="7987500" cy="2538000"/>
            <a:chOff x="912075" y="2729750"/>
            <a:chExt cx="7987500" cy="2538000"/>
          </a:xfrm>
        </p:grpSpPr>
        <p:sp>
          <p:nvSpPr>
            <p:cNvPr id="199" name="Google Shape;199;p35"/>
            <p:cNvSpPr txBox="1"/>
            <p:nvPr/>
          </p:nvSpPr>
          <p:spPr>
            <a:xfrm>
              <a:off x="1856500" y="2794000"/>
              <a:ext cx="5055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X </a:t>
              </a:r>
              <a:endParaRPr b="0" i="0" sz="3000" u="none" cap="none" strike="noStrike">
                <a:solidFill>
                  <a:srgbClr val="000000"/>
                </a:solidFill>
                <a:latin typeface="Arial"/>
                <a:ea typeface="Arial"/>
                <a:cs typeface="Arial"/>
                <a:sym typeface="Arial"/>
              </a:endParaRPr>
            </a:p>
          </p:txBody>
        </p:sp>
        <p:pic>
          <p:nvPicPr>
            <p:cNvPr id="200" name="Google Shape;200;p35"/>
            <p:cNvPicPr preferRelativeResize="0"/>
            <p:nvPr/>
          </p:nvPicPr>
          <p:blipFill rotWithShape="1">
            <a:blip r:embed="rId3">
              <a:alphaModFix/>
            </a:blip>
            <a:srcRect b="0" l="0" r="0" t="0"/>
            <a:stretch/>
          </p:blipFill>
          <p:spPr>
            <a:xfrm>
              <a:off x="912075" y="3367850"/>
              <a:ext cx="2879849" cy="1751575"/>
            </a:xfrm>
            <a:prstGeom prst="rect">
              <a:avLst/>
            </a:prstGeom>
            <a:noFill/>
            <a:ln>
              <a:noFill/>
            </a:ln>
          </p:spPr>
        </p:pic>
        <p:sp>
          <p:nvSpPr>
            <p:cNvPr id="201" name="Google Shape;201;p35"/>
            <p:cNvSpPr txBox="1"/>
            <p:nvPr/>
          </p:nvSpPr>
          <p:spPr>
            <a:xfrm>
              <a:off x="2162150" y="3905450"/>
              <a:ext cx="2508900" cy="136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X_data: digits.data</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features數量: 64</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sample num: 1797</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kind: continuous</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2" name="Google Shape;202;p35"/>
            <p:cNvSpPr/>
            <p:nvPr/>
          </p:nvSpPr>
          <p:spPr>
            <a:xfrm>
              <a:off x="2419225" y="2839600"/>
              <a:ext cx="4250100" cy="481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35"/>
            <p:cNvSpPr txBox="1"/>
            <p:nvPr/>
          </p:nvSpPr>
          <p:spPr>
            <a:xfrm>
              <a:off x="6950025" y="2729750"/>
              <a:ext cx="5055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y </a:t>
              </a:r>
              <a:endParaRPr b="0" i="0" sz="3000" u="none" cap="none" strike="noStrike">
                <a:solidFill>
                  <a:srgbClr val="000000"/>
                </a:solidFill>
                <a:latin typeface="Arial"/>
                <a:ea typeface="Arial"/>
                <a:cs typeface="Arial"/>
                <a:sym typeface="Arial"/>
              </a:endParaRPr>
            </a:p>
          </p:txBody>
        </p:sp>
        <p:sp>
          <p:nvSpPr>
            <p:cNvPr id="204" name="Google Shape;204;p35"/>
            <p:cNvSpPr txBox="1"/>
            <p:nvPr/>
          </p:nvSpPr>
          <p:spPr>
            <a:xfrm>
              <a:off x="5505975" y="3810763"/>
              <a:ext cx="3393600" cy="136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y_data: digits.target</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label數量: 1</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sample num: 1797</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kind: categorical (0,1,2,...9)</a:t>
              </a:r>
              <a:endParaRPr b="0" i="0" sz="1800" u="none" cap="none" strike="noStrike">
                <a:solidFill>
                  <a:srgbClr val="000000"/>
                </a:solidFill>
                <a:latin typeface="Arial"/>
                <a:ea typeface="Arial"/>
                <a:cs typeface="Arial"/>
                <a:sym typeface="Arial"/>
              </a:endParaRPr>
            </a:p>
          </p:txBody>
        </p:sp>
      </p:grpSp>
      <p:sp>
        <p:nvSpPr>
          <p:cNvPr id="205" name="Google Shape;205;p35"/>
          <p:cNvSpPr txBox="1"/>
          <p:nvPr/>
        </p:nvSpPr>
        <p:spPr>
          <a:xfrm>
            <a:off x="207350" y="869900"/>
            <a:ext cx="5865300" cy="393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FF"/>
              </a:buClr>
              <a:buSzPts val="1800"/>
              <a:buFont typeface="Arial"/>
              <a:buChar char="●"/>
            </a:pPr>
            <a:r>
              <a:rPr b="1" i="0" lang="zh-TW" sz="1800" u="none" cap="none" strike="noStrike">
                <a:solidFill>
                  <a:srgbClr val="0000FF"/>
                </a:solidFill>
                <a:latin typeface="Arial"/>
                <a:ea typeface="Arial"/>
                <a:cs typeface="Arial"/>
                <a:sym typeface="Arial"/>
              </a:rPr>
              <a:t>0-Load dataset from Scikit Learn Example</a:t>
            </a:r>
            <a:endParaRPr b="1" i="0" sz="1800" u="none" cap="none" strike="noStrike">
              <a:solidFill>
                <a:srgbClr val="0000FF"/>
              </a:solidFill>
              <a:latin typeface="Arial"/>
              <a:ea typeface="Arial"/>
              <a:cs typeface="Arial"/>
              <a:sym typeface="Arial"/>
            </a:endParaRPr>
          </a:p>
        </p:txBody>
      </p:sp>
      <p:pic>
        <p:nvPicPr>
          <p:cNvPr id="206" name="Google Shape;206;p35"/>
          <p:cNvPicPr preferRelativeResize="0"/>
          <p:nvPr/>
        </p:nvPicPr>
        <p:blipFill rotWithShape="1">
          <a:blip r:embed="rId4">
            <a:alphaModFix/>
          </a:blip>
          <a:srcRect b="0" l="0" r="0" t="0"/>
          <a:stretch/>
        </p:blipFill>
        <p:spPr>
          <a:xfrm>
            <a:off x="1059350" y="1381750"/>
            <a:ext cx="3822250" cy="694950"/>
          </a:xfrm>
          <a:prstGeom prst="rect">
            <a:avLst/>
          </a:prstGeom>
          <a:noFill/>
          <a:ln>
            <a:noFill/>
          </a:ln>
        </p:spPr>
      </p:pic>
      <p:pic>
        <p:nvPicPr>
          <p:cNvPr id="207" name="Google Shape;207;p35"/>
          <p:cNvPicPr preferRelativeResize="0"/>
          <p:nvPr/>
        </p:nvPicPr>
        <p:blipFill rotWithShape="1">
          <a:blip r:embed="rId5">
            <a:alphaModFix/>
          </a:blip>
          <a:srcRect b="0" l="0" r="0" t="0"/>
          <a:stretch/>
        </p:blipFill>
        <p:spPr>
          <a:xfrm>
            <a:off x="5429101" y="910700"/>
            <a:ext cx="331999" cy="352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6"/>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i="0" lang="zh-TW" sz="2400" u="none" cap="none" strike="noStrike">
                <a:solidFill>
                  <a:schemeClr val="dk1"/>
                </a:solidFill>
                <a:latin typeface="Arial"/>
                <a:ea typeface="Arial"/>
                <a:cs typeface="Arial"/>
                <a:sym typeface="Arial"/>
              </a:rPr>
              <a:t>Scikit Learn 提供的數據庫 (3/3) - Exercise</a:t>
            </a:r>
            <a:endParaRPr b="1" i="0" sz="2400" u="none" cap="none" strike="noStrike">
              <a:solidFill>
                <a:schemeClr val="dk1"/>
              </a:solidFill>
              <a:latin typeface="Arial"/>
              <a:ea typeface="Arial"/>
              <a:cs typeface="Arial"/>
              <a:sym typeface="Arial"/>
            </a:endParaRPr>
          </a:p>
        </p:txBody>
      </p:sp>
      <p:sp>
        <p:nvSpPr>
          <p:cNvPr id="213" name="Google Shape;213;p36"/>
          <p:cNvSpPr txBox="1"/>
          <p:nvPr/>
        </p:nvSpPr>
        <p:spPr>
          <a:xfrm>
            <a:off x="174975" y="860813"/>
            <a:ext cx="5865300" cy="393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FF"/>
              </a:buClr>
              <a:buSzPts val="1800"/>
              <a:buFont typeface="Arial"/>
              <a:buChar char="●"/>
            </a:pPr>
            <a:r>
              <a:rPr b="1" i="0" lang="zh-TW" sz="1800" u="none" cap="none" strike="noStrike">
                <a:solidFill>
                  <a:srgbClr val="0000FF"/>
                </a:solidFill>
                <a:latin typeface="Arial"/>
                <a:ea typeface="Arial"/>
                <a:cs typeface="Arial"/>
                <a:sym typeface="Arial"/>
              </a:rPr>
              <a:t>0-Load dataset from Scikit Learn Exercise</a:t>
            </a:r>
            <a:endParaRPr b="1" i="0" sz="1800" u="none" cap="none" strike="noStrike">
              <a:solidFill>
                <a:srgbClr val="0000FF"/>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Arial"/>
              <a:ea typeface="Arial"/>
              <a:cs typeface="Arial"/>
              <a:sym typeface="Arial"/>
            </a:endParaRPr>
          </a:p>
          <a:p>
            <a:pPr indent="-342900" lvl="1" marL="914400" marR="0" rtl="0" algn="l">
              <a:lnSpc>
                <a:spcPct val="100000"/>
              </a:lnSpc>
              <a:spcBef>
                <a:spcPts val="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透過資料的描述對資料進行了解</a:t>
            </a:r>
            <a:endParaRPr b="0" i="0" sz="1800" u="none" cap="none" strike="noStrike">
              <a:solidFill>
                <a:srgbClr val="000000"/>
              </a:solidFill>
              <a:latin typeface="Arial"/>
              <a:ea typeface="Arial"/>
              <a:cs typeface="Arial"/>
              <a:sym typeface="Arial"/>
            </a:endParaRPr>
          </a:p>
          <a:p>
            <a:pPr indent="-342900" lvl="1" marL="914400" marR="0" rtl="0" algn="l">
              <a:lnSpc>
                <a:spcPct val="100000"/>
              </a:lnSpc>
              <a:spcBef>
                <a:spcPts val="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了解4個features分別對應什麼名稱</a:t>
            </a:r>
            <a:endParaRPr b="0" i="0" sz="1800" u="none" cap="none" strike="noStrike">
              <a:solidFill>
                <a:srgbClr val="000000"/>
              </a:solidFill>
              <a:latin typeface="Arial"/>
              <a:ea typeface="Arial"/>
              <a:cs typeface="Arial"/>
              <a:sym typeface="Arial"/>
            </a:endParaRPr>
          </a:p>
          <a:p>
            <a:pPr indent="-342900" lvl="1" marL="914400" marR="0" rtl="0" algn="l">
              <a:lnSpc>
                <a:spcPct val="100000"/>
              </a:lnSpc>
              <a:spcBef>
                <a:spcPts val="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了解三種labels分別對應什麼花名</a:t>
            </a:r>
            <a:endParaRPr b="0" i="0" sz="18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t/>
            </a:r>
            <a:endParaRPr b="0" i="0" sz="1800" u="sng" cap="none" strike="noStrike">
              <a:solidFill>
                <a:srgbClr val="000000"/>
              </a:solidFill>
              <a:latin typeface="Arial"/>
              <a:ea typeface="Arial"/>
              <a:cs typeface="Arial"/>
              <a:sym typeface="Arial"/>
            </a:endParaRPr>
          </a:p>
        </p:txBody>
      </p:sp>
      <p:pic>
        <p:nvPicPr>
          <p:cNvPr id="214" name="Google Shape;214;p36"/>
          <p:cNvPicPr preferRelativeResize="0"/>
          <p:nvPr/>
        </p:nvPicPr>
        <p:blipFill rotWithShape="1">
          <a:blip r:embed="rId3">
            <a:alphaModFix/>
          </a:blip>
          <a:srcRect b="0" l="0" r="0" t="0"/>
          <a:stretch/>
        </p:blipFill>
        <p:spPr>
          <a:xfrm>
            <a:off x="6040275" y="860825"/>
            <a:ext cx="2600801" cy="1676025"/>
          </a:xfrm>
          <a:prstGeom prst="rect">
            <a:avLst/>
          </a:prstGeom>
          <a:noFill/>
          <a:ln>
            <a:noFill/>
          </a:ln>
        </p:spPr>
      </p:pic>
      <p:grpSp>
        <p:nvGrpSpPr>
          <p:cNvPr id="215" name="Google Shape;215;p36"/>
          <p:cNvGrpSpPr/>
          <p:nvPr/>
        </p:nvGrpSpPr>
        <p:grpSpPr>
          <a:xfrm>
            <a:off x="891250" y="2361375"/>
            <a:ext cx="7937100" cy="2571750"/>
            <a:chOff x="786050" y="2729750"/>
            <a:chExt cx="7937100" cy="2571750"/>
          </a:xfrm>
        </p:grpSpPr>
        <p:sp>
          <p:nvSpPr>
            <p:cNvPr id="216" name="Google Shape;216;p36"/>
            <p:cNvSpPr txBox="1"/>
            <p:nvPr/>
          </p:nvSpPr>
          <p:spPr>
            <a:xfrm>
              <a:off x="1905175" y="2729750"/>
              <a:ext cx="5055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X </a:t>
              </a:r>
              <a:endParaRPr b="0" i="0" sz="3000" u="none" cap="none" strike="noStrike">
                <a:solidFill>
                  <a:srgbClr val="000000"/>
                </a:solidFill>
                <a:latin typeface="Arial"/>
                <a:ea typeface="Arial"/>
                <a:cs typeface="Arial"/>
                <a:sym typeface="Arial"/>
              </a:endParaRPr>
            </a:p>
          </p:txBody>
        </p:sp>
        <p:sp>
          <p:nvSpPr>
            <p:cNvPr id="217" name="Google Shape;217;p36"/>
            <p:cNvSpPr txBox="1"/>
            <p:nvPr/>
          </p:nvSpPr>
          <p:spPr>
            <a:xfrm>
              <a:off x="1193500" y="3939200"/>
              <a:ext cx="3393600" cy="136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X_data: </a:t>
              </a:r>
              <a:r>
                <a:rPr b="0" i="0" lang="zh-TW" sz="1800" u="none" cap="none" strike="noStrike">
                  <a:solidFill>
                    <a:srgbClr val="FF0000"/>
                  </a:solidFill>
                  <a:latin typeface="Arial"/>
                  <a:ea typeface="Arial"/>
                  <a:cs typeface="Arial"/>
                  <a:sym typeface="Arial"/>
                </a:rPr>
                <a:t>iris.data</a:t>
              </a:r>
              <a:endParaRPr b="0" i="0" sz="18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features數量: </a:t>
              </a:r>
              <a:r>
                <a:rPr b="0" i="0" lang="zh-TW" sz="1800" u="none" cap="none" strike="noStrike">
                  <a:solidFill>
                    <a:srgbClr val="FF0000"/>
                  </a:solidFill>
                  <a:latin typeface="Arial"/>
                  <a:ea typeface="Arial"/>
                  <a:cs typeface="Arial"/>
                  <a:sym typeface="Arial"/>
                </a:rPr>
                <a:t>4 </a:t>
              </a:r>
              <a:endParaRPr b="0" i="0" sz="18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sample num: </a:t>
              </a:r>
              <a:r>
                <a:rPr b="0" i="0" lang="zh-TW" sz="1800" u="none" cap="none" strike="noStrike">
                  <a:solidFill>
                    <a:srgbClr val="FF0000"/>
                  </a:solidFill>
                  <a:latin typeface="Arial"/>
                  <a:ea typeface="Arial"/>
                  <a:cs typeface="Arial"/>
                  <a:sym typeface="Arial"/>
                </a:rPr>
                <a:t>150</a:t>
              </a:r>
              <a:endParaRPr b="0" i="0" sz="18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kind: </a:t>
              </a:r>
              <a:r>
                <a:rPr b="0" i="0" lang="zh-TW" sz="1800" u="none" cap="none" strike="noStrike">
                  <a:solidFill>
                    <a:srgbClr val="FF0000"/>
                  </a:solidFill>
                  <a:latin typeface="Arial"/>
                  <a:ea typeface="Arial"/>
                  <a:cs typeface="Arial"/>
                  <a:sym typeface="Arial"/>
                </a:rPr>
                <a:t>continuous</a:t>
              </a:r>
              <a:endParaRPr b="0" i="0" sz="18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8" name="Google Shape;218;p36"/>
            <p:cNvSpPr/>
            <p:nvPr/>
          </p:nvSpPr>
          <p:spPr>
            <a:xfrm>
              <a:off x="2555975" y="2851550"/>
              <a:ext cx="3503400" cy="481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36"/>
            <p:cNvSpPr txBox="1"/>
            <p:nvPr/>
          </p:nvSpPr>
          <p:spPr>
            <a:xfrm>
              <a:off x="6382025" y="2729750"/>
              <a:ext cx="5055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y </a:t>
              </a:r>
              <a:endParaRPr b="0" i="0" sz="3000" u="none" cap="none" strike="noStrike">
                <a:solidFill>
                  <a:srgbClr val="000000"/>
                </a:solidFill>
                <a:latin typeface="Arial"/>
                <a:ea typeface="Arial"/>
                <a:cs typeface="Arial"/>
                <a:sym typeface="Arial"/>
              </a:endParaRPr>
            </a:p>
          </p:txBody>
        </p:sp>
        <p:sp>
          <p:nvSpPr>
            <p:cNvPr id="220" name="Google Shape;220;p36"/>
            <p:cNvSpPr txBox="1"/>
            <p:nvPr/>
          </p:nvSpPr>
          <p:spPr>
            <a:xfrm>
              <a:off x="5329550" y="3939188"/>
              <a:ext cx="3393600" cy="136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y_data: </a:t>
              </a:r>
              <a:r>
                <a:rPr b="0" i="0" lang="zh-TW" sz="1800" u="none" cap="none" strike="noStrike">
                  <a:solidFill>
                    <a:srgbClr val="FF0000"/>
                  </a:solidFill>
                  <a:latin typeface="Arial"/>
                  <a:ea typeface="Arial"/>
                  <a:cs typeface="Arial"/>
                  <a:sym typeface="Arial"/>
                </a:rPr>
                <a:t>iris.target</a:t>
              </a:r>
              <a:endParaRPr b="0" i="0" sz="18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label數量: </a:t>
              </a:r>
              <a:r>
                <a:rPr b="0" i="0" lang="zh-TW" sz="1800" u="none" cap="none" strike="noStrike">
                  <a:solidFill>
                    <a:srgbClr val="FF0000"/>
                  </a:solidFill>
                  <a:latin typeface="Arial"/>
                  <a:ea typeface="Arial"/>
                  <a:cs typeface="Arial"/>
                  <a:sym typeface="Arial"/>
                </a:rPr>
                <a:t>1</a:t>
              </a:r>
              <a:endParaRPr b="0" i="0" sz="18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sample num: </a:t>
              </a:r>
              <a:r>
                <a:rPr b="0" i="0" lang="zh-TW" sz="1800" u="none" cap="none" strike="noStrike">
                  <a:solidFill>
                    <a:srgbClr val="FF0000"/>
                  </a:solidFill>
                  <a:latin typeface="Arial"/>
                  <a:ea typeface="Arial"/>
                  <a:cs typeface="Arial"/>
                  <a:sym typeface="Arial"/>
                </a:rPr>
                <a:t>150</a:t>
              </a:r>
              <a:endParaRPr b="0" i="0" sz="18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kind: </a:t>
              </a:r>
              <a:r>
                <a:rPr b="0" i="0" lang="zh-TW" sz="1800" u="none" cap="none" strike="noStrike">
                  <a:solidFill>
                    <a:srgbClr val="FF0000"/>
                  </a:solidFill>
                  <a:latin typeface="Arial"/>
                  <a:ea typeface="Arial"/>
                  <a:cs typeface="Arial"/>
                  <a:sym typeface="Arial"/>
                </a:rPr>
                <a:t>categorical (0,1,2)</a:t>
              </a:r>
              <a:endParaRPr b="0" i="0" sz="1800" u="none" cap="none" strike="noStrike">
                <a:solidFill>
                  <a:srgbClr val="FF0000"/>
                </a:solidFill>
                <a:latin typeface="Arial"/>
                <a:ea typeface="Arial"/>
                <a:cs typeface="Arial"/>
                <a:sym typeface="Arial"/>
              </a:endParaRPr>
            </a:p>
          </p:txBody>
        </p:sp>
        <p:sp>
          <p:nvSpPr>
            <p:cNvPr id="221" name="Google Shape;221;p36"/>
            <p:cNvSpPr txBox="1"/>
            <p:nvPr/>
          </p:nvSpPr>
          <p:spPr>
            <a:xfrm>
              <a:off x="786050" y="3268450"/>
              <a:ext cx="3123900" cy="738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zh-TW" sz="1400" u="none" cap="none" strike="noStrike">
                  <a:solidFill>
                    <a:schemeClr val="dk1"/>
                  </a:solidFill>
                  <a:highlight>
                    <a:srgbClr val="FFFFFF"/>
                  </a:highlight>
                  <a:latin typeface="Arial"/>
                  <a:ea typeface="Arial"/>
                  <a:cs typeface="Arial"/>
                  <a:sym typeface="Arial"/>
                </a:rPr>
                <a:t>'sepal length (cm)','sepal width (cm)', 'petal length (cm)', 'petal width (cm)'</a:t>
              </a:r>
              <a:endParaRPr b="0" i="0" sz="1400" u="none" cap="none" strike="noStrike">
                <a:solidFill>
                  <a:schemeClr val="dk1"/>
                </a:solidFill>
                <a:highlight>
                  <a:srgbClr val="FFFFFF"/>
                </a:highlight>
                <a:latin typeface="Arial"/>
                <a:ea typeface="Arial"/>
                <a:cs typeface="Arial"/>
                <a:sym typeface="Arial"/>
              </a:endParaRPr>
            </a:p>
          </p:txBody>
        </p:sp>
        <p:sp>
          <p:nvSpPr>
            <p:cNvPr id="222" name="Google Shape;222;p36"/>
            <p:cNvSpPr txBox="1"/>
            <p:nvPr/>
          </p:nvSpPr>
          <p:spPr>
            <a:xfrm>
              <a:off x="5277200" y="3268450"/>
              <a:ext cx="3000000" cy="4815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zh-TW" sz="1400" u="none" cap="none" strike="noStrike">
                  <a:solidFill>
                    <a:schemeClr val="dk1"/>
                  </a:solidFill>
                  <a:highlight>
                    <a:srgbClr val="FFFFFF"/>
                  </a:highlight>
                  <a:latin typeface="Arial"/>
                  <a:ea typeface="Arial"/>
                  <a:cs typeface="Arial"/>
                  <a:sym typeface="Arial"/>
                </a:rPr>
                <a:t>'setosa', 'versicolor', 'virginica'</a:t>
              </a:r>
              <a:endParaRPr b="0" i="0" sz="1400" u="none" cap="none" strike="noStrike">
                <a:solidFill>
                  <a:schemeClr val="dk1"/>
                </a:solidFill>
                <a:highlight>
                  <a:srgbClr val="FFFFFF"/>
                </a:highlight>
                <a:latin typeface="Arial"/>
                <a:ea typeface="Arial"/>
                <a:cs typeface="Arial"/>
                <a:sym typeface="Arial"/>
              </a:endParaRPr>
            </a:p>
          </p:txBody>
        </p:sp>
      </p:grpSp>
      <p:pic>
        <p:nvPicPr>
          <p:cNvPr id="223" name="Google Shape;223;p36"/>
          <p:cNvPicPr preferRelativeResize="0"/>
          <p:nvPr/>
        </p:nvPicPr>
        <p:blipFill rotWithShape="1">
          <a:blip r:embed="rId4">
            <a:alphaModFix/>
          </a:blip>
          <a:srcRect b="0" l="0" r="0" t="0"/>
          <a:stretch/>
        </p:blipFill>
        <p:spPr>
          <a:xfrm>
            <a:off x="5340400" y="932000"/>
            <a:ext cx="303376" cy="3218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7"/>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lang="zh-TW">
                <a:solidFill>
                  <a:schemeClr val="dk1"/>
                </a:solidFill>
              </a:rPr>
              <a:t>[實作課程] </a:t>
            </a:r>
            <a:r>
              <a:rPr b="1" i="0" lang="zh-TW" sz="2400" u="none" cap="none" strike="noStrike">
                <a:solidFill>
                  <a:schemeClr val="dk1"/>
                </a:solidFill>
                <a:latin typeface="Arial"/>
                <a:ea typeface="Arial"/>
                <a:cs typeface="Arial"/>
                <a:sym typeface="Arial"/>
              </a:rPr>
              <a:t>Step 1 - 定義問題 : 虛擬樣本的生成</a:t>
            </a:r>
            <a:endParaRPr b="0" i="0" sz="3600" u="none" cap="none" strike="noStrike">
              <a:solidFill>
                <a:schemeClr val="dk1"/>
              </a:solidFill>
              <a:latin typeface="Arial"/>
              <a:ea typeface="Arial"/>
              <a:cs typeface="Arial"/>
              <a:sym typeface="Arial"/>
            </a:endParaRPr>
          </a:p>
        </p:txBody>
      </p:sp>
      <p:pic>
        <p:nvPicPr>
          <p:cNvPr id="229" name="Google Shape;229;p37" title="Session1 1 1 Dataset">
            <a:hlinkClick r:id="rId3"/>
          </p:cNvPr>
          <p:cNvPicPr preferRelativeResize="0"/>
          <p:nvPr/>
        </p:nvPicPr>
        <p:blipFill rotWithShape="1">
          <a:blip r:embed="rId4">
            <a:alphaModFix/>
          </a:blip>
          <a:srcRect b="0" l="0" r="0" t="0"/>
          <a:stretch/>
        </p:blipFill>
        <p:spPr>
          <a:xfrm>
            <a:off x="2286000" y="913969"/>
            <a:ext cx="4572000" cy="3429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8"/>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i="0" lang="zh-TW" sz="2400" u="none" cap="none" strike="noStrike">
                <a:solidFill>
                  <a:schemeClr val="dk1"/>
                </a:solidFill>
                <a:latin typeface="Arial"/>
                <a:ea typeface="Arial"/>
                <a:cs typeface="Arial"/>
                <a:sym typeface="Arial"/>
              </a:rPr>
              <a:t>Scikit Learn 提供虛擬資料創建方法</a:t>
            </a:r>
            <a:endParaRPr b="1" i="0" sz="2400" u="none" cap="none" strike="noStrike">
              <a:solidFill>
                <a:schemeClr val="dk1"/>
              </a:solidFill>
              <a:latin typeface="Arial"/>
              <a:ea typeface="Arial"/>
              <a:cs typeface="Arial"/>
              <a:sym typeface="Arial"/>
            </a:endParaRPr>
          </a:p>
        </p:txBody>
      </p:sp>
      <p:pic>
        <p:nvPicPr>
          <p:cNvPr id="235" name="Google Shape;235;p38"/>
          <p:cNvPicPr preferRelativeResize="0"/>
          <p:nvPr/>
        </p:nvPicPr>
        <p:blipFill rotWithShape="1">
          <a:blip r:embed="rId3">
            <a:alphaModFix/>
          </a:blip>
          <a:srcRect b="0" l="0" r="0" t="0"/>
          <a:stretch/>
        </p:blipFill>
        <p:spPr>
          <a:xfrm>
            <a:off x="304800" y="1137025"/>
            <a:ext cx="8520599" cy="1679753"/>
          </a:xfrm>
          <a:prstGeom prst="rect">
            <a:avLst/>
          </a:prstGeom>
          <a:noFill/>
          <a:ln>
            <a:noFill/>
          </a:ln>
        </p:spPr>
      </p:pic>
      <p:sp>
        <p:nvSpPr>
          <p:cNvPr id="236" name="Google Shape;236;p38"/>
          <p:cNvSpPr txBox="1"/>
          <p:nvPr/>
        </p:nvSpPr>
        <p:spPr>
          <a:xfrm>
            <a:off x="913825" y="4838450"/>
            <a:ext cx="6341400" cy="39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zh-TW" sz="1200" u="sng" cap="none" strike="noStrike">
                <a:solidFill>
                  <a:schemeClr val="hlink"/>
                </a:solidFill>
                <a:latin typeface="Arial"/>
                <a:ea typeface="Arial"/>
                <a:cs typeface="Arial"/>
                <a:sym typeface="Arial"/>
                <a:hlinkClick r:id="rId4"/>
              </a:rPr>
              <a:t>http://scikit-learn.org/stable/modules/classes.html#module-sklearn.datasets</a:t>
            </a:r>
            <a:endParaRPr b="0" i="0" sz="12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237" name="Google Shape;237;p38"/>
          <p:cNvSpPr/>
          <p:nvPr/>
        </p:nvSpPr>
        <p:spPr>
          <a:xfrm>
            <a:off x="223125" y="1825925"/>
            <a:ext cx="1702800" cy="9336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8" name="Google Shape;238;p38"/>
          <p:cNvPicPr preferRelativeResize="0"/>
          <p:nvPr/>
        </p:nvPicPr>
        <p:blipFill rotWithShape="1">
          <a:blip r:embed="rId5">
            <a:alphaModFix/>
          </a:blip>
          <a:srcRect b="0" l="0" r="0" t="0"/>
          <a:stretch/>
        </p:blipFill>
        <p:spPr>
          <a:xfrm>
            <a:off x="721925" y="2890800"/>
            <a:ext cx="2894620" cy="1873624"/>
          </a:xfrm>
          <a:prstGeom prst="rect">
            <a:avLst/>
          </a:prstGeom>
          <a:noFill/>
          <a:ln>
            <a:noFill/>
          </a:ln>
        </p:spPr>
      </p:pic>
      <p:pic>
        <p:nvPicPr>
          <p:cNvPr id="239" name="Google Shape;239;p38"/>
          <p:cNvPicPr preferRelativeResize="0"/>
          <p:nvPr/>
        </p:nvPicPr>
        <p:blipFill rotWithShape="1">
          <a:blip r:embed="rId6">
            <a:alphaModFix/>
          </a:blip>
          <a:srcRect b="0" l="0" r="0" t="0"/>
          <a:stretch/>
        </p:blipFill>
        <p:spPr>
          <a:xfrm>
            <a:off x="3740100" y="2940475"/>
            <a:ext cx="5291644" cy="679575"/>
          </a:xfrm>
          <a:prstGeom prst="rect">
            <a:avLst/>
          </a:prstGeom>
          <a:noFill/>
          <a:ln>
            <a:noFill/>
          </a:ln>
        </p:spPr>
      </p:pic>
      <p:sp>
        <p:nvSpPr>
          <p:cNvPr id="240" name="Google Shape;240;p38"/>
          <p:cNvSpPr txBox="1"/>
          <p:nvPr/>
        </p:nvSpPr>
        <p:spPr>
          <a:xfrm>
            <a:off x="3772813" y="3683200"/>
            <a:ext cx="3509700" cy="470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zh-TW" sz="1200" u="sng" cap="none" strike="noStrike">
                <a:solidFill>
                  <a:schemeClr val="hlink"/>
                </a:solidFill>
                <a:latin typeface="Arial"/>
                <a:ea typeface="Arial"/>
                <a:cs typeface="Arial"/>
                <a:sym typeface="Arial"/>
                <a:hlinkClick r:id="rId7"/>
              </a:rPr>
              <a:t>http://scikit-learn.org/stable/modules/generated/sklearn.datasets.make_blobs.html#sklearn.datasets.make_blobs</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pic>
        <p:nvPicPr>
          <p:cNvPr id="241" name="Google Shape;241;p38"/>
          <p:cNvPicPr preferRelativeResize="0"/>
          <p:nvPr/>
        </p:nvPicPr>
        <p:blipFill rotWithShape="1">
          <a:blip r:embed="rId8">
            <a:alphaModFix/>
          </a:blip>
          <a:srcRect b="0" l="0" r="0" t="0"/>
          <a:stretch/>
        </p:blipFill>
        <p:spPr>
          <a:xfrm>
            <a:off x="7396702" y="3575450"/>
            <a:ext cx="1592973" cy="1052650"/>
          </a:xfrm>
          <a:prstGeom prst="rect">
            <a:avLst/>
          </a:prstGeom>
          <a:noFill/>
          <a:ln>
            <a:noFill/>
          </a:ln>
        </p:spPr>
      </p:pic>
      <p:sp>
        <p:nvSpPr>
          <p:cNvPr id="242" name="Google Shape;242;p38"/>
          <p:cNvSpPr txBox="1"/>
          <p:nvPr/>
        </p:nvSpPr>
        <p:spPr>
          <a:xfrm>
            <a:off x="3166450" y="751050"/>
            <a:ext cx="5865300" cy="39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zh-TW" sz="1800" u="none" cap="none" strike="noStrike">
                <a:solidFill>
                  <a:srgbClr val="0000FF"/>
                </a:solidFill>
                <a:latin typeface="Arial"/>
                <a:ea typeface="Arial"/>
                <a:cs typeface="Arial"/>
                <a:sym typeface="Arial"/>
              </a:rPr>
              <a:t>1-Create Dataset through Scikit Learn Example</a:t>
            </a:r>
            <a:endParaRPr b="1" i="0" sz="1800" u="none" cap="none" strike="noStrike">
              <a:solidFill>
                <a:srgbClr val="0000FF"/>
              </a:solidFill>
              <a:latin typeface="Arial"/>
              <a:ea typeface="Arial"/>
              <a:cs typeface="Arial"/>
              <a:sym typeface="Arial"/>
            </a:endParaRPr>
          </a:p>
        </p:txBody>
      </p:sp>
      <p:pic>
        <p:nvPicPr>
          <p:cNvPr id="243" name="Google Shape;243;p38"/>
          <p:cNvPicPr preferRelativeResize="0"/>
          <p:nvPr/>
        </p:nvPicPr>
        <p:blipFill rotWithShape="1">
          <a:blip r:embed="rId9">
            <a:alphaModFix/>
          </a:blip>
          <a:srcRect b="0" l="0" r="0" t="0"/>
          <a:stretch/>
        </p:blipFill>
        <p:spPr>
          <a:xfrm>
            <a:off x="8493401" y="791850"/>
            <a:ext cx="331999" cy="352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39"/>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zh-TW" sz="1700" u="none" cap="none" strike="noStrike">
                <a:solidFill>
                  <a:schemeClr val="dk1"/>
                </a:solidFill>
                <a:latin typeface="Arial"/>
                <a:ea typeface="Arial"/>
                <a:cs typeface="Arial"/>
                <a:sym typeface="Arial"/>
              </a:rPr>
              <a:t> </a:t>
            </a:r>
            <a:r>
              <a:rPr b="1" lang="zh-TW">
                <a:solidFill>
                  <a:schemeClr val="dk1"/>
                </a:solidFill>
              </a:rPr>
              <a:t>[實作課程] </a:t>
            </a:r>
            <a:r>
              <a:rPr b="1" i="0" lang="zh-TW" sz="2400" u="none" cap="none" strike="noStrike">
                <a:solidFill>
                  <a:schemeClr val="dk1"/>
                </a:solidFill>
                <a:latin typeface="Arial"/>
                <a:ea typeface="Arial"/>
                <a:cs typeface="Arial"/>
                <a:sym typeface="Arial"/>
              </a:rPr>
              <a:t>Step 2 - 蒐集, 清理資料</a:t>
            </a:r>
            <a:endParaRPr b="1" i="0" sz="2400" u="none" cap="none" strike="noStrike">
              <a:solidFill>
                <a:schemeClr val="dk1"/>
              </a:solidFill>
              <a:latin typeface="Arial"/>
              <a:ea typeface="Arial"/>
              <a:cs typeface="Arial"/>
              <a:sym typeface="Arial"/>
            </a:endParaRPr>
          </a:p>
        </p:txBody>
      </p:sp>
      <p:pic>
        <p:nvPicPr>
          <p:cNvPr id="249" name="Google Shape;249;p39" title="Session1 2 0 Data Split">
            <a:hlinkClick r:id="rId3"/>
          </p:cNvPr>
          <p:cNvPicPr preferRelativeResize="0"/>
          <p:nvPr/>
        </p:nvPicPr>
        <p:blipFill rotWithShape="1">
          <a:blip r:embed="rId4">
            <a:alphaModFix/>
          </a:blip>
          <a:srcRect b="0" l="0" r="0" t="0"/>
          <a:stretch/>
        </p:blipFill>
        <p:spPr>
          <a:xfrm>
            <a:off x="1996900" y="857244"/>
            <a:ext cx="4572000" cy="3429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40"/>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i="0" lang="zh-TW" sz="2400" u="none" cap="none" strike="noStrike">
                <a:solidFill>
                  <a:schemeClr val="dk1"/>
                </a:solidFill>
                <a:latin typeface="Arial"/>
                <a:ea typeface="Arial"/>
                <a:cs typeface="Arial"/>
                <a:sym typeface="Arial"/>
              </a:rPr>
              <a:t>Scikit Learn 提供資料前處理常見方法</a:t>
            </a:r>
            <a:endParaRPr b="1" i="0" sz="2400" u="none" cap="none" strike="noStrike">
              <a:solidFill>
                <a:schemeClr val="dk1"/>
              </a:solidFill>
              <a:latin typeface="Arial"/>
              <a:ea typeface="Arial"/>
              <a:cs typeface="Arial"/>
              <a:sym typeface="Arial"/>
            </a:endParaRPr>
          </a:p>
        </p:txBody>
      </p:sp>
      <p:pic>
        <p:nvPicPr>
          <p:cNvPr id="255" name="Google Shape;255;p40"/>
          <p:cNvPicPr preferRelativeResize="0"/>
          <p:nvPr/>
        </p:nvPicPr>
        <p:blipFill rotWithShape="1">
          <a:blip r:embed="rId3">
            <a:alphaModFix/>
          </a:blip>
          <a:srcRect b="0" l="0" r="0" t="0"/>
          <a:stretch/>
        </p:blipFill>
        <p:spPr>
          <a:xfrm>
            <a:off x="304800" y="1137025"/>
            <a:ext cx="8520599" cy="1679753"/>
          </a:xfrm>
          <a:prstGeom prst="rect">
            <a:avLst/>
          </a:prstGeom>
          <a:noFill/>
          <a:ln>
            <a:noFill/>
          </a:ln>
        </p:spPr>
      </p:pic>
      <p:sp>
        <p:nvSpPr>
          <p:cNvPr id="256" name="Google Shape;256;p40"/>
          <p:cNvSpPr/>
          <p:nvPr/>
        </p:nvSpPr>
        <p:spPr>
          <a:xfrm>
            <a:off x="1899525" y="1825925"/>
            <a:ext cx="1702800" cy="9336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40"/>
          <p:cNvSpPr txBox="1"/>
          <p:nvPr/>
        </p:nvSpPr>
        <p:spPr>
          <a:xfrm>
            <a:off x="2043300" y="2918300"/>
            <a:ext cx="4967400" cy="2090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Training &amp; Testing Data Split</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ts val="1800"/>
              <a:buFont typeface="Arial"/>
              <a:buChar char="●"/>
            </a:pPr>
            <a:r>
              <a:rPr b="0" i="0" lang="zh-TW" sz="1800" u="none" cap="none" strike="noStrike">
                <a:solidFill>
                  <a:schemeClr val="dk1"/>
                </a:solidFill>
                <a:latin typeface="Arial"/>
                <a:ea typeface="Arial"/>
                <a:cs typeface="Arial"/>
                <a:sym typeface="Arial"/>
              </a:rPr>
              <a:t>Data Normalization</a:t>
            </a:r>
            <a:endParaRPr b="0" i="0" sz="18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ts val="1800"/>
              <a:buFont typeface="Arial"/>
              <a:buChar char="●"/>
            </a:pPr>
            <a:r>
              <a:rPr b="0" i="0" lang="zh-TW" sz="1800" u="none" cap="none" strike="noStrike">
                <a:solidFill>
                  <a:schemeClr val="dk1"/>
                </a:solidFill>
                <a:latin typeface="Arial"/>
                <a:ea typeface="Arial"/>
                <a:cs typeface="Arial"/>
                <a:sym typeface="Arial"/>
              </a:rPr>
              <a:t>One Hot Encoding</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41"/>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i="0" lang="zh-TW" sz="2400" u="none" cap="none" strike="noStrike">
                <a:solidFill>
                  <a:schemeClr val="dk1"/>
                </a:solidFill>
                <a:latin typeface="Arial"/>
                <a:ea typeface="Arial"/>
                <a:cs typeface="Arial"/>
                <a:sym typeface="Arial"/>
              </a:rPr>
              <a:t>Training &amp; Testing Data Split</a:t>
            </a:r>
            <a:endParaRPr b="1" i="0" sz="2400" u="none" cap="none" strike="noStrike">
              <a:solidFill>
                <a:schemeClr val="dk1"/>
              </a:solidFill>
              <a:latin typeface="Arial"/>
              <a:ea typeface="Arial"/>
              <a:cs typeface="Arial"/>
              <a:sym typeface="Arial"/>
            </a:endParaRPr>
          </a:p>
        </p:txBody>
      </p:sp>
      <p:sp>
        <p:nvSpPr>
          <p:cNvPr id="263" name="Google Shape;263;p41"/>
          <p:cNvSpPr txBox="1"/>
          <p:nvPr>
            <p:ph idx="4294967295" type="body"/>
          </p:nvPr>
        </p:nvSpPr>
        <p:spPr>
          <a:xfrm>
            <a:off x="311700" y="899175"/>
            <a:ext cx="8520600" cy="3872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a:p>
            <a:pPr indent="0" lvl="0" marL="0" marR="0" rtl="0" algn="l">
              <a:lnSpc>
                <a:spcPct val="115000"/>
              </a:lnSpc>
              <a:spcBef>
                <a:spcPts val="1600"/>
              </a:spcBef>
              <a:spcAft>
                <a:spcPts val="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a:p>
            <a:pPr indent="0" lvl="0" marL="0" marR="0" rtl="0" algn="l">
              <a:lnSpc>
                <a:spcPct val="115000"/>
              </a:lnSpc>
              <a:spcBef>
                <a:spcPts val="1600"/>
              </a:spcBef>
              <a:spcAft>
                <a:spcPts val="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a:p>
            <a:pPr indent="-342900" lvl="0" marL="457200" marR="0" rtl="0" algn="l">
              <a:lnSpc>
                <a:spcPct val="115000"/>
              </a:lnSpc>
              <a:spcBef>
                <a:spcPts val="1600"/>
              </a:spcBef>
              <a:spcAft>
                <a:spcPts val="0"/>
              </a:spcAft>
              <a:buClr>
                <a:schemeClr val="dk2"/>
              </a:buClr>
              <a:buSzPts val="1800"/>
              <a:buFont typeface="Arial"/>
              <a:buChar char="●"/>
            </a:pPr>
            <a:r>
              <a:rPr b="0" i="0" lang="zh-TW" sz="1800" u="none" cap="none" strike="noStrike">
                <a:solidFill>
                  <a:schemeClr val="dk2"/>
                </a:solidFill>
                <a:latin typeface="Arial"/>
                <a:ea typeface="Arial"/>
                <a:cs typeface="Arial"/>
                <a:sym typeface="Arial"/>
              </a:rPr>
              <a:t>test_size: 一般設定0.2~0.25</a:t>
            </a:r>
            <a:endParaRPr b="0" i="0" sz="1800" u="none" cap="none" strike="noStrike">
              <a:solidFill>
                <a:schemeClr val="dk2"/>
              </a:solidFill>
              <a:latin typeface="Arial"/>
              <a:ea typeface="Arial"/>
              <a:cs typeface="Arial"/>
              <a:sym typeface="Arial"/>
            </a:endParaRPr>
          </a:p>
          <a:p>
            <a:pPr indent="-342900" lvl="0" marL="457200" marR="0" rtl="0" algn="l">
              <a:lnSpc>
                <a:spcPct val="115000"/>
              </a:lnSpc>
              <a:spcBef>
                <a:spcPts val="0"/>
              </a:spcBef>
              <a:spcAft>
                <a:spcPts val="0"/>
              </a:spcAft>
              <a:buClr>
                <a:schemeClr val="dk2"/>
              </a:buClr>
              <a:buSzPts val="1800"/>
              <a:buFont typeface="Arial"/>
              <a:buChar char="●"/>
            </a:pPr>
            <a:r>
              <a:rPr b="0" i="0" lang="zh-TW" sz="1800" u="none" cap="none" strike="noStrike">
                <a:solidFill>
                  <a:schemeClr val="dk2"/>
                </a:solidFill>
                <a:latin typeface="Arial"/>
                <a:ea typeface="Arial"/>
                <a:cs typeface="Arial"/>
                <a:sym typeface="Arial"/>
              </a:rPr>
              <a:t>shuffle: default = True （將資料順序打亂）</a:t>
            </a:r>
            <a:endParaRPr b="0" i="0" sz="1800" u="none" cap="none" strike="noStrike">
              <a:solidFill>
                <a:schemeClr val="dk2"/>
              </a:solidFill>
              <a:latin typeface="Arial"/>
              <a:ea typeface="Arial"/>
              <a:cs typeface="Arial"/>
              <a:sym typeface="Arial"/>
            </a:endParaRPr>
          </a:p>
          <a:p>
            <a:pPr indent="-342900" lvl="0" marL="457200" marR="0" rtl="0" algn="l">
              <a:lnSpc>
                <a:spcPct val="115000"/>
              </a:lnSpc>
              <a:spcBef>
                <a:spcPts val="0"/>
              </a:spcBef>
              <a:spcAft>
                <a:spcPts val="0"/>
              </a:spcAft>
              <a:buClr>
                <a:schemeClr val="dk2"/>
              </a:buClr>
              <a:buSzPts val="1800"/>
              <a:buFont typeface="Arial"/>
              <a:buChar char="●"/>
            </a:pPr>
            <a:r>
              <a:rPr b="0" i="0" lang="zh-TW" sz="1800" u="none" cap="none" strike="noStrike">
                <a:solidFill>
                  <a:schemeClr val="dk2"/>
                </a:solidFill>
                <a:latin typeface="Arial"/>
                <a:ea typeface="Arial"/>
                <a:cs typeface="Arial"/>
                <a:sym typeface="Arial"/>
              </a:rPr>
              <a:t>random_state: 將資料打亂的方式（~random seed，如果shuffle設定為False，random_state不會產生效果）</a:t>
            </a:r>
            <a:endParaRPr b="0" i="0" sz="1800" u="none" cap="none" strike="noStrike">
              <a:solidFill>
                <a:schemeClr val="dk2"/>
              </a:solidFill>
              <a:latin typeface="Arial"/>
              <a:ea typeface="Arial"/>
              <a:cs typeface="Arial"/>
              <a:sym typeface="Arial"/>
            </a:endParaRPr>
          </a:p>
          <a:p>
            <a:pPr indent="0" lvl="0" marL="0" marR="0" rtl="0" algn="l">
              <a:lnSpc>
                <a:spcPct val="115000"/>
              </a:lnSpc>
              <a:spcBef>
                <a:spcPts val="1600"/>
              </a:spcBef>
              <a:spcAft>
                <a:spcPts val="160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p:txBody>
      </p:sp>
      <p:pic>
        <p:nvPicPr>
          <p:cNvPr id="264" name="Google Shape;264;p41"/>
          <p:cNvPicPr preferRelativeResize="0"/>
          <p:nvPr/>
        </p:nvPicPr>
        <p:blipFill rotWithShape="1">
          <a:blip r:embed="rId3">
            <a:alphaModFix/>
          </a:blip>
          <a:srcRect b="0" l="0" r="0" t="0"/>
          <a:stretch/>
        </p:blipFill>
        <p:spPr>
          <a:xfrm>
            <a:off x="311700" y="1078488"/>
            <a:ext cx="3963814" cy="984172"/>
          </a:xfrm>
          <a:prstGeom prst="rect">
            <a:avLst/>
          </a:prstGeom>
          <a:noFill/>
          <a:ln>
            <a:noFill/>
          </a:ln>
        </p:spPr>
      </p:pic>
      <p:grpSp>
        <p:nvGrpSpPr>
          <p:cNvPr id="265" name="Google Shape;265;p41"/>
          <p:cNvGrpSpPr/>
          <p:nvPr/>
        </p:nvGrpSpPr>
        <p:grpSpPr>
          <a:xfrm>
            <a:off x="3955100" y="2179750"/>
            <a:ext cx="2830100" cy="650350"/>
            <a:chOff x="2583500" y="2179750"/>
            <a:chExt cx="2830100" cy="650350"/>
          </a:xfrm>
        </p:grpSpPr>
        <p:sp>
          <p:nvSpPr>
            <p:cNvPr id="266" name="Google Shape;266;p41"/>
            <p:cNvSpPr/>
            <p:nvPr/>
          </p:nvSpPr>
          <p:spPr>
            <a:xfrm>
              <a:off x="2583500" y="2583500"/>
              <a:ext cx="2008200" cy="246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Train</a:t>
              </a:r>
              <a:endParaRPr b="0" i="0" sz="1400" u="none" cap="none" strike="noStrike">
                <a:solidFill>
                  <a:srgbClr val="000000"/>
                </a:solidFill>
                <a:latin typeface="Arial"/>
                <a:ea typeface="Arial"/>
                <a:cs typeface="Arial"/>
                <a:sym typeface="Arial"/>
              </a:endParaRPr>
            </a:p>
          </p:txBody>
        </p:sp>
        <p:sp>
          <p:nvSpPr>
            <p:cNvPr id="267" name="Google Shape;267;p41"/>
            <p:cNvSpPr/>
            <p:nvPr/>
          </p:nvSpPr>
          <p:spPr>
            <a:xfrm flipH="1">
              <a:off x="4591600" y="2583500"/>
              <a:ext cx="822000" cy="2466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FFFF"/>
                  </a:solidFill>
                  <a:latin typeface="Arial"/>
                  <a:ea typeface="Arial"/>
                  <a:cs typeface="Arial"/>
                  <a:sym typeface="Arial"/>
                </a:rPr>
                <a:t>Test</a:t>
              </a:r>
              <a:endParaRPr b="0" i="0" sz="1400" u="none" cap="none" strike="noStrike">
                <a:solidFill>
                  <a:srgbClr val="FFFFFF"/>
                </a:solidFill>
                <a:latin typeface="Arial"/>
                <a:ea typeface="Arial"/>
                <a:cs typeface="Arial"/>
                <a:sym typeface="Arial"/>
              </a:endParaRPr>
            </a:p>
          </p:txBody>
        </p:sp>
        <p:cxnSp>
          <p:nvCxnSpPr>
            <p:cNvPr id="268" name="Google Shape;268;p41"/>
            <p:cNvCxnSpPr/>
            <p:nvPr/>
          </p:nvCxnSpPr>
          <p:spPr>
            <a:xfrm>
              <a:off x="3699100" y="2472850"/>
              <a:ext cx="1714500" cy="0"/>
            </a:xfrm>
            <a:prstGeom prst="straightConnector1">
              <a:avLst/>
            </a:prstGeom>
            <a:noFill/>
            <a:ln cap="flat" cmpd="sng" w="9525">
              <a:solidFill>
                <a:schemeClr val="dk2"/>
              </a:solidFill>
              <a:prstDash val="solid"/>
              <a:round/>
              <a:headEnd len="sm" w="sm" type="none"/>
              <a:tailEnd len="med" w="med" type="triangle"/>
            </a:ln>
          </p:spPr>
        </p:cxnSp>
        <p:cxnSp>
          <p:nvCxnSpPr>
            <p:cNvPr id="269" name="Google Shape;269;p41"/>
            <p:cNvCxnSpPr/>
            <p:nvPr/>
          </p:nvCxnSpPr>
          <p:spPr>
            <a:xfrm flipH="1">
              <a:off x="2595100" y="2472850"/>
              <a:ext cx="1104000" cy="11700"/>
            </a:xfrm>
            <a:prstGeom prst="straightConnector1">
              <a:avLst/>
            </a:prstGeom>
            <a:noFill/>
            <a:ln cap="flat" cmpd="sng" w="9525">
              <a:solidFill>
                <a:schemeClr val="dk2"/>
              </a:solidFill>
              <a:prstDash val="solid"/>
              <a:round/>
              <a:headEnd len="sm" w="sm" type="none"/>
              <a:tailEnd len="med" w="med" type="triangle"/>
            </a:ln>
          </p:spPr>
        </p:cxnSp>
        <p:sp>
          <p:nvSpPr>
            <p:cNvPr id="270" name="Google Shape;270;p41"/>
            <p:cNvSpPr txBox="1"/>
            <p:nvPr/>
          </p:nvSpPr>
          <p:spPr>
            <a:xfrm>
              <a:off x="3423200" y="2179750"/>
              <a:ext cx="1244700" cy="24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Total Dataset</a:t>
              </a:r>
              <a:endParaRPr b="0" i="0" sz="1400" u="none" cap="none" strike="noStrike">
                <a:solidFill>
                  <a:srgbClr val="000000"/>
                </a:solidFill>
                <a:latin typeface="Arial"/>
                <a:ea typeface="Arial"/>
                <a:cs typeface="Arial"/>
                <a:sym typeface="Arial"/>
              </a:endParaRPr>
            </a:p>
          </p:txBody>
        </p:sp>
      </p:grpSp>
      <p:pic>
        <p:nvPicPr>
          <p:cNvPr id="271" name="Google Shape;271;p41"/>
          <p:cNvPicPr preferRelativeResize="0"/>
          <p:nvPr/>
        </p:nvPicPr>
        <p:blipFill rotWithShape="1">
          <a:blip r:embed="rId4">
            <a:alphaModFix/>
          </a:blip>
          <a:srcRect b="0" l="0" r="0" t="0"/>
          <a:stretch/>
        </p:blipFill>
        <p:spPr>
          <a:xfrm>
            <a:off x="2161625" y="3631575"/>
            <a:ext cx="5132450" cy="1288450"/>
          </a:xfrm>
          <a:prstGeom prst="rect">
            <a:avLst/>
          </a:prstGeom>
          <a:noFill/>
          <a:ln>
            <a:noFill/>
          </a:ln>
        </p:spPr>
      </p:pic>
      <p:sp>
        <p:nvSpPr>
          <p:cNvPr id="272" name="Google Shape;272;p41"/>
          <p:cNvSpPr txBox="1"/>
          <p:nvPr/>
        </p:nvSpPr>
        <p:spPr>
          <a:xfrm>
            <a:off x="3588425" y="794650"/>
            <a:ext cx="5471400" cy="35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chemeClr val="dk2"/>
                </a:solidFill>
                <a:latin typeface="Arial"/>
                <a:ea typeface="Arial"/>
                <a:cs typeface="Arial"/>
                <a:sym typeface="Arial"/>
              </a:rPr>
              <a:t> </a:t>
            </a:r>
            <a:r>
              <a:rPr b="1" i="0" lang="zh-TW" sz="1800" u="none" cap="none" strike="noStrike">
                <a:solidFill>
                  <a:srgbClr val="0000FF"/>
                </a:solidFill>
                <a:latin typeface="Arial"/>
                <a:ea typeface="Arial"/>
                <a:cs typeface="Arial"/>
                <a:sym typeface="Arial"/>
              </a:rPr>
              <a:t>2-Training and Testing Data Split Example</a:t>
            </a:r>
            <a:endParaRPr b="1" i="0" sz="1800" u="none" cap="none" strike="noStrike">
              <a:solidFill>
                <a:srgbClr val="0000FF"/>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調整shuffle和random state看看結果如何</a:t>
            </a:r>
            <a:endParaRPr b="0" i="0" sz="1800" u="none" cap="none" strike="noStrike">
              <a:solidFill>
                <a:srgbClr val="000000"/>
              </a:solidFill>
              <a:latin typeface="Arial"/>
              <a:ea typeface="Arial"/>
              <a:cs typeface="Arial"/>
              <a:sym typeface="Arial"/>
            </a:endParaRPr>
          </a:p>
        </p:txBody>
      </p:sp>
      <p:pic>
        <p:nvPicPr>
          <p:cNvPr id="273" name="Google Shape;273;p41"/>
          <p:cNvPicPr preferRelativeResize="0"/>
          <p:nvPr/>
        </p:nvPicPr>
        <p:blipFill rotWithShape="1">
          <a:blip r:embed="rId5">
            <a:alphaModFix/>
          </a:blip>
          <a:srcRect b="0" l="0" r="0" t="0"/>
          <a:stretch/>
        </p:blipFill>
        <p:spPr>
          <a:xfrm>
            <a:off x="8374076" y="794650"/>
            <a:ext cx="331999" cy="352200"/>
          </a:xfrm>
          <a:prstGeom prst="rect">
            <a:avLst/>
          </a:prstGeom>
          <a:noFill/>
          <a:ln>
            <a:noFill/>
          </a:ln>
        </p:spPr>
      </p:pic>
      <p:pic>
        <p:nvPicPr>
          <p:cNvPr id="274" name="Google Shape;274;p41"/>
          <p:cNvPicPr preferRelativeResize="0"/>
          <p:nvPr/>
        </p:nvPicPr>
        <p:blipFill rotWithShape="1">
          <a:blip r:embed="rId6">
            <a:alphaModFix/>
          </a:blip>
          <a:srcRect b="0" l="0" r="0" t="0"/>
          <a:stretch/>
        </p:blipFill>
        <p:spPr>
          <a:xfrm>
            <a:off x="311700" y="1869943"/>
            <a:ext cx="8832300" cy="44115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42"/>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i="0" lang="zh-TW" sz="2400" u="none" cap="none" strike="noStrike">
                <a:solidFill>
                  <a:schemeClr val="dk1"/>
                </a:solidFill>
                <a:latin typeface="Arial"/>
                <a:ea typeface="Arial"/>
                <a:cs typeface="Arial"/>
                <a:sym typeface="Arial"/>
              </a:rPr>
              <a:t>Normalization</a:t>
            </a:r>
            <a:endParaRPr b="1" i="0" sz="2400" u="none" cap="none" strike="noStrike">
              <a:solidFill>
                <a:schemeClr val="dk1"/>
              </a:solidFill>
              <a:latin typeface="Arial"/>
              <a:ea typeface="Arial"/>
              <a:cs typeface="Arial"/>
              <a:sym typeface="Arial"/>
            </a:endParaRPr>
          </a:p>
        </p:txBody>
      </p:sp>
      <p:pic>
        <p:nvPicPr>
          <p:cNvPr id="280" name="Google Shape;280;p42" title="Session1 2 1 Normalization">
            <a:hlinkClick r:id="rId3"/>
          </p:cNvPr>
          <p:cNvPicPr preferRelativeResize="0"/>
          <p:nvPr/>
        </p:nvPicPr>
        <p:blipFill rotWithShape="1">
          <a:blip r:embed="rId4">
            <a:alphaModFix/>
          </a:blip>
          <a:srcRect b="0" l="0" r="0" t="0"/>
          <a:stretch/>
        </p:blipFill>
        <p:spPr>
          <a:xfrm>
            <a:off x="1986350" y="857244"/>
            <a:ext cx="4572000" cy="3429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43"/>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i="0" lang="zh-TW" sz="2400" u="none" cap="none" strike="noStrike">
                <a:solidFill>
                  <a:schemeClr val="dk1"/>
                </a:solidFill>
                <a:latin typeface="Arial"/>
                <a:ea typeface="Arial"/>
                <a:cs typeface="Arial"/>
                <a:sym typeface="Arial"/>
              </a:rPr>
              <a:t>Data Normalization</a:t>
            </a:r>
            <a:endParaRPr b="0" i="0" sz="3600" u="none" cap="none" strike="noStrike">
              <a:solidFill>
                <a:schemeClr val="dk1"/>
              </a:solidFill>
              <a:latin typeface="Arial"/>
              <a:ea typeface="Arial"/>
              <a:cs typeface="Arial"/>
              <a:sym typeface="Arial"/>
            </a:endParaRPr>
          </a:p>
        </p:txBody>
      </p:sp>
      <p:sp>
        <p:nvSpPr>
          <p:cNvPr id="286" name="Google Shape;286;p43"/>
          <p:cNvSpPr txBox="1"/>
          <p:nvPr>
            <p:ph idx="4294967295" type="body"/>
          </p:nvPr>
        </p:nvSpPr>
        <p:spPr>
          <a:xfrm>
            <a:off x="311700" y="975375"/>
            <a:ext cx="8520600" cy="3872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b="0" i="0" lang="zh-TW" sz="1800" u="none" cap="none" strike="noStrike">
                <a:solidFill>
                  <a:schemeClr val="dk2"/>
                </a:solidFill>
                <a:latin typeface="Arial"/>
                <a:ea typeface="Arial"/>
                <a:cs typeface="Arial"/>
                <a:sym typeface="Arial"/>
              </a:rPr>
              <a:t>sklearn.preprocessing.scale (Z-score)</a:t>
            </a:r>
            <a:endParaRPr b="0" i="0" sz="1800" u="none" cap="none" strike="noStrike">
              <a:solidFill>
                <a:schemeClr val="dk2"/>
              </a:solidFill>
              <a:latin typeface="Arial"/>
              <a:ea typeface="Arial"/>
              <a:cs typeface="Arial"/>
              <a:sym typeface="Arial"/>
            </a:endParaRPr>
          </a:p>
          <a:p>
            <a:pPr indent="-342900" lvl="1" marL="914400" marR="0" rtl="0" algn="l">
              <a:lnSpc>
                <a:spcPct val="115000"/>
              </a:lnSpc>
              <a:spcBef>
                <a:spcPts val="0"/>
              </a:spcBef>
              <a:spcAft>
                <a:spcPts val="0"/>
              </a:spcAft>
              <a:buClr>
                <a:schemeClr val="dk2"/>
              </a:buClr>
              <a:buSzPts val="1800"/>
              <a:buFont typeface="Arial"/>
              <a:buChar char="○"/>
            </a:pPr>
            <a:r>
              <a:rPr b="0" i="0" lang="zh-TW" sz="1800" u="none" cap="none" strike="noStrike">
                <a:solidFill>
                  <a:schemeClr val="dk2"/>
                </a:solidFill>
                <a:latin typeface="Arial"/>
                <a:ea typeface="Arial"/>
                <a:cs typeface="Arial"/>
                <a:sym typeface="Arial"/>
              </a:rPr>
              <a:t>(X- mean)/std</a:t>
            </a:r>
            <a:endParaRPr b="0" i="0" sz="1800" u="none" cap="none" strike="noStrike">
              <a:solidFill>
                <a:schemeClr val="dk2"/>
              </a:solidFill>
              <a:latin typeface="Arial"/>
              <a:ea typeface="Arial"/>
              <a:cs typeface="Arial"/>
              <a:sym typeface="Arial"/>
            </a:endParaRPr>
          </a:p>
          <a:p>
            <a:pPr indent="-342900" lvl="1" marL="914400" marR="0" rtl="0" algn="l">
              <a:lnSpc>
                <a:spcPct val="115000"/>
              </a:lnSpc>
              <a:spcBef>
                <a:spcPts val="0"/>
              </a:spcBef>
              <a:spcAft>
                <a:spcPts val="0"/>
              </a:spcAft>
              <a:buClr>
                <a:schemeClr val="dk2"/>
              </a:buClr>
              <a:buSzPts val="1800"/>
              <a:buFont typeface="Arial"/>
              <a:buChar char="○"/>
            </a:pPr>
            <a:r>
              <a:rPr b="0" i="0" lang="zh-TW" sz="1800" u="none" cap="none" strike="noStrike">
                <a:solidFill>
                  <a:schemeClr val="dk2"/>
                </a:solidFill>
                <a:latin typeface="Arial"/>
                <a:ea typeface="Arial"/>
                <a:cs typeface="Arial"/>
                <a:sym typeface="Arial"/>
              </a:rPr>
              <a:t>將資料轉換成mean為0，stdev為1的資料分佈</a:t>
            </a:r>
            <a:endParaRPr b="0" i="0" sz="1400" u="none" cap="none" strike="noStrike">
              <a:solidFill>
                <a:schemeClr val="dk2"/>
              </a:solidFill>
              <a:latin typeface="Arial"/>
              <a:ea typeface="Arial"/>
              <a:cs typeface="Arial"/>
              <a:sym typeface="Arial"/>
            </a:endParaRPr>
          </a:p>
          <a:p>
            <a:pPr indent="0" lvl="0" marL="0" marR="0" rtl="0" algn="l">
              <a:lnSpc>
                <a:spcPct val="115000"/>
              </a:lnSpc>
              <a:spcBef>
                <a:spcPts val="1600"/>
              </a:spcBef>
              <a:spcAft>
                <a:spcPts val="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a:p>
            <a:pPr indent="0" lvl="0" marL="0" marR="0" rtl="0" algn="l">
              <a:lnSpc>
                <a:spcPct val="115000"/>
              </a:lnSpc>
              <a:spcBef>
                <a:spcPts val="1600"/>
              </a:spcBef>
              <a:spcAft>
                <a:spcPts val="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a:p>
            <a:pPr indent="-342900" lvl="0" marL="457200" marR="0" rtl="0" algn="l">
              <a:lnSpc>
                <a:spcPct val="115000"/>
              </a:lnSpc>
              <a:spcBef>
                <a:spcPts val="1600"/>
              </a:spcBef>
              <a:spcAft>
                <a:spcPts val="0"/>
              </a:spcAft>
              <a:buClr>
                <a:schemeClr val="dk2"/>
              </a:buClr>
              <a:buSzPts val="1800"/>
              <a:buFont typeface="Arial"/>
              <a:buChar char="●"/>
            </a:pPr>
            <a:r>
              <a:rPr b="0" i="0" lang="zh-TW" sz="1800" u="none" cap="none" strike="noStrike">
                <a:solidFill>
                  <a:schemeClr val="dk2"/>
                </a:solidFill>
                <a:latin typeface="Arial"/>
                <a:ea typeface="Arial"/>
                <a:cs typeface="Arial"/>
                <a:sym typeface="Arial"/>
              </a:rPr>
              <a:t>sklearn.preprocessing.minmax_scale</a:t>
            </a:r>
            <a:endParaRPr b="0" i="0" sz="1800" u="none" cap="none" strike="noStrike">
              <a:solidFill>
                <a:schemeClr val="dk2"/>
              </a:solidFill>
              <a:latin typeface="Arial"/>
              <a:ea typeface="Arial"/>
              <a:cs typeface="Arial"/>
              <a:sym typeface="Arial"/>
            </a:endParaRPr>
          </a:p>
          <a:p>
            <a:pPr indent="-342900" lvl="1" marL="914400" marR="0" rtl="0" algn="l">
              <a:lnSpc>
                <a:spcPct val="115000"/>
              </a:lnSpc>
              <a:spcBef>
                <a:spcPts val="0"/>
              </a:spcBef>
              <a:spcAft>
                <a:spcPts val="0"/>
              </a:spcAft>
              <a:buClr>
                <a:schemeClr val="dk2"/>
              </a:buClr>
              <a:buSzPts val="1800"/>
              <a:buFont typeface="Arial"/>
              <a:buChar char="○"/>
            </a:pPr>
            <a:r>
              <a:rPr b="0" i="0" lang="zh-TW" sz="1800" u="none" cap="none" strike="noStrike">
                <a:solidFill>
                  <a:schemeClr val="dk2"/>
                </a:solidFill>
                <a:latin typeface="Arial"/>
                <a:ea typeface="Arial"/>
                <a:cs typeface="Arial"/>
                <a:sym typeface="Arial"/>
              </a:rPr>
              <a:t>(X - min(X))/(max(X) - min(X))</a:t>
            </a:r>
            <a:endParaRPr b="0" i="0" sz="1800" u="none" cap="none" strike="noStrike">
              <a:solidFill>
                <a:schemeClr val="dk2"/>
              </a:solidFill>
              <a:latin typeface="Arial"/>
              <a:ea typeface="Arial"/>
              <a:cs typeface="Arial"/>
              <a:sym typeface="Arial"/>
            </a:endParaRPr>
          </a:p>
          <a:p>
            <a:pPr indent="-342900" lvl="1" marL="914400" marR="0" rtl="0" algn="l">
              <a:lnSpc>
                <a:spcPct val="115000"/>
              </a:lnSpc>
              <a:spcBef>
                <a:spcPts val="0"/>
              </a:spcBef>
              <a:spcAft>
                <a:spcPts val="0"/>
              </a:spcAft>
              <a:buClr>
                <a:schemeClr val="dk2"/>
              </a:buClr>
              <a:buSzPts val="1800"/>
              <a:buFont typeface="Arial"/>
              <a:buChar char="○"/>
            </a:pPr>
            <a:r>
              <a:rPr b="0" i="0" lang="zh-TW" sz="1800" u="none" cap="none" strike="noStrike">
                <a:solidFill>
                  <a:schemeClr val="dk2"/>
                </a:solidFill>
                <a:latin typeface="Arial"/>
                <a:ea typeface="Arial"/>
                <a:cs typeface="Arial"/>
                <a:sym typeface="Arial"/>
              </a:rPr>
              <a:t>將資料轉換成max和min轉換到feature_range</a:t>
            </a:r>
            <a:endParaRPr b="0" i="0" sz="1800" u="none" cap="none" strike="noStrike">
              <a:solidFill>
                <a:schemeClr val="dk2"/>
              </a:solidFill>
              <a:latin typeface="Arial"/>
              <a:ea typeface="Arial"/>
              <a:cs typeface="Arial"/>
              <a:sym typeface="Arial"/>
            </a:endParaRPr>
          </a:p>
          <a:p>
            <a:pPr indent="0" lvl="0" marL="0" marR="0" rtl="0" algn="l">
              <a:lnSpc>
                <a:spcPct val="115000"/>
              </a:lnSpc>
              <a:spcBef>
                <a:spcPts val="1600"/>
              </a:spcBef>
              <a:spcAft>
                <a:spcPts val="160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p:txBody>
      </p:sp>
      <p:grpSp>
        <p:nvGrpSpPr>
          <p:cNvPr id="287" name="Google Shape;287;p43"/>
          <p:cNvGrpSpPr/>
          <p:nvPr/>
        </p:nvGrpSpPr>
        <p:grpSpPr>
          <a:xfrm>
            <a:off x="5997125" y="3223250"/>
            <a:ext cx="3009501" cy="1173223"/>
            <a:chOff x="5997125" y="2537450"/>
            <a:chExt cx="3009501" cy="1173223"/>
          </a:xfrm>
        </p:grpSpPr>
        <p:pic>
          <p:nvPicPr>
            <p:cNvPr id="288" name="Google Shape;288;p43"/>
            <p:cNvPicPr preferRelativeResize="0"/>
            <p:nvPr/>
          </p:nvPicPr>
          <p:blipFill rotWithShape="1">
            <a:blip r:embed="rId3">
              <a:alphaModFix/>
            </a:blip>
            <a:srcRect b="0" l="0" r="0" t="0"/>
            <a:stretch/>
          </p:blipFill>
          <p:spPr>
            <a:xfrm>
              <a:off x="6553425" y="2617774"/>
              <a:ext cx="2453201" cy="1092899"/>
            </a:xfrm>
            <a:prstGeom prst="rect">
              <a:avLst/>
            </a:prstGeom>
            <a:noFill/>
            <a:ln>
              <a:noFill/>
            </a:ln>
          </p:spPr>
        </p:pic>
        <p:cxnSp>
          <p:nvCxnSpPr>
            <p:cNvPr id="289" name="Google Shape;289;p43"/>
            <p:cNvCxnSpPr/>
            <p:nvPr/>
          </p:nvCxnSpPr>
          <p:spPr>
            <a:xfrm>
              <a:off x="6872225" y="2628100"/>
              <a:ext cx="0" cy="981900"/>
            </a:xfrm>
            <a:prstGeom prst="straightConnector1">
              <a:avLst/>
            </a:prstGeom>
            <a:noFill/>
            <a:ln cap="flat" cmpd="sng" w="28575">
              <a:solidFill>
                <a:srgbClr val="FF0000"/>
              </a:solidFill>
              <a:prstDash val="dash"/>
              <a:round/>
              <a:headEnd len="sm" w="sm" type="none"/>
              <a:tailEnd len="sm" w="sm" type="none"/>
            </a:ln>
          </p:spPr>
        </p:cxnSp>
        <p:cxnSp>
          <p:nvCxnSpPr>
            <p:cNvPr id="290" name="Google Shape;290;p43"/>
            <p:cNvCxnSpPr/>
            <p:nvPr/>
          </p:nvCxnSpPr>
          <p:spPr>
            <a:xfrm>
              <a:off x="8735000" y="2628100"/>
              <a:ext cx="0" cy="981900"/>
            </a:xfrm>
            <a:prstGeom prst="straightConnector1">
              <a:avLst/>
            </a:prstGeom>
            <a:noFill/>
            <a:ln cap="flat" cmpd="sng" w="28575">
              <a:solidFill>
                <a:srgbClr val="FF0000"/>
              </a:solidFill>
              <a:prstDash val="dash"/>
              <a:round/>
              <a:headEnd len="sm" w="sm" type="none"/>
              <a:tailEnd len="sm" w="sm" type="none"/>
            </a:ln>
          </p:spPr>
        </p:cxnSp>
        <p:sp>
          <p:nvSpPr>
            <p:cNvPr id="291" name="Google Shape;291;p43"/>
            <p:cNvSpPr txBox="1"/>
            <p:nvPr/>
          </p:nvSpPr>
          <p:spPr>
            <a:xfrm>
              <a:off x="5997125" y="2590800"/>
              <a:ext cx="875100" cy="26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min =0</a:t>
              </a:r>
              <a:endParaRPr b="0" i="0" sz="1400" u="none" cap="none" strike="noStrike">
                <a:solidFill>
                  <a:srgbClr val="FF0000"/>
                </a:solidFill>
                <a:latin typeface="Arial"/>
                <a:ea typeface="Arial"/>
                <a:cs typeface="Arial"/>
                <a:sym typeface="Arial"/>
              </a:endParaRPr>
            </a:p>
          </p:txBody>
        </p:sp>
        <p:sp>
          <p:nvSpPr>
            <p:cNvPr id="292" name="Google Shape;292;p43"/>
            <p:cNvSpPr txBox="1"/>
            <p:nvPr/>
          </p:nvSpPr>
          <p:spPr>
            <a:xfrm>
              <a:off x="7936100" y="2537450"/>
              <a:ext cx="875100" cy="26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min =1</a:t>
              </a:r>
              <a:endParaRPr b="0" i="0" sz="1400" u="none" cap="none" strike="noStrike">
                <a:solidFill>
                  <a:srgbClr val="FF0000"/>
                </a:solidFill>
                <a:latin typeface="Arial"/>
                <a:ea typeface="Arial"/>
                <a:cs typeface="Arial"/>
                <a:sym typeface="Arial"/>
              </a:endParaRPr>
            </a:p>
          </p:txBody>
        </p:sp>
      </p:grpSp>
      <p:grpSp>
        <p:nvGrpSpPr>
          <p:cNvPr id="293" name="Google Shape;293;p43"/>
          <p:cNvGrpSpPr/>
          <p:nvPr/>
        </p:nvGrpSpPr>
        <p:grpSpPr>
          <a:xfrm>
            <a:off x="1317225" y="4396475"/>
            <a:ext cx="6648925" cy="440500"/>
            <a:chOff x="917550" y="4174750"/>
            <a:chExt cx="6648925" cy="440500"/>
          </a:xfrm>
        </p:grpSpPr>
        <p:pic>
          <p:nvPicPr>
            <p:cNvPr id="294" name="Google Shape;294;p43"/>
            <p:cNvPicPr preferRelativeResize="0"/>
            <p:nvPr/>
          </p:nvPicPr>
          <p:blipFill rotWithShape="1">
            <a:blip r:embed="rId4">
              <a:alphaModFix/>
            </a:blip>
            <a:srcRect b="0" l="0" r="0" t="0"/>
            <a:stretch/>
          </p:blipFill>
          <p:spPr>
            <a:xfrm>
              <a:off x="917550" y="4174750"/>
              <a:ext cx="6648925" cy="440500"/>
            </a:xfrm>
            <a:prstGeom prst="rect">
              <a:avLst/>
            </a:prstGeom>
            <a:noFill/>
            <a:ln>
              <a:noFill/>
            </a:ln>
          </p:spPr>
        </p:pic>
        <p:sp>
          <p:nvSpPr>
            <p:cNvPr id="295" name="Google Shape;295;p43"/>
            <p:cNvSpPr/>
            <p:nvPr/>
          </p:nvSpPr>
          <p:spPr>
            <a:xfrm>
              <a:off x="3609850" y="4254575"/>
              <a:ext cx="1106700" cy="3096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6" name="Google Shape;296;p43"/>
          <p:cNvSpPr txBox="1"/>
          <p:nvPr/>
        </p:nvSpPr>
        <p:spPr>
          <a:xfrm>
            <a:off x="4478625" y="288600"/>
            <a:ext cx="4780800" cy="35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chemeClr val="dk2"/>
                </a:solidFill>
                <a:latin typeface="Arial"/>
                <a:ea typeface="Arial"/>
                <a:cs typeface="Arial"/>
                <a:sym typeface="Arial"/>
              </a:rPr>
              <a:t> </a:t>
            </a:r>
            <a:r>
              <a:rPr b="1" i="0" lang="zh-TW" sz="1800" u="none" cap="none" strike="noStrike">
                <a:solidFill>
                  <a:srgbClr val="0000FF"/>
                </a:solidFill>
                <a:latin typeface="Arial"/>
                <a:ea typeface="Arial"/>
                <a:cs typeface="Arial"/>
                <a:sym typeface="Arial"/>
              </a:rPr>
              <a:t>3- Data Normalization Example</a:t>
            </a:r>
            <a:endParaRPr b="1" i="0" sz="1400" u="none" cap="none" strike="noStrike">
              <a:solidFill>
                <a:srgbClr val="0000FF"/>
              </a:solidFill>
              <a:latin typeface="Arial"/>
              <a:ea typeface="Arial"/>
              <a:cs typeface="Arial"/>
              <a:sym typeface="Arial"/>
            </a:endParaRPr>
          </a:p>
        </p:txBody>
      </p:sp>
      <p:grpSp>
        <p:nvGrpSpPr>
          <p:cNvPr id="297" name="Google Shape;297;p43"/>
          <p:cNvGrpSpPr/>
          <p:nvPr/>
        </p:nvGrpSpPr>
        <p:grpSpPr>
          <a:xfrm>
            <a:off x="6553425" y="809175"/>
            <a:ext cx="2453201" cy="1377498"/>
            <a:chOff x="6553425" y="809175"/>
            <a:chExt cx="2453201" cy="1377498"/>
          </a:xfrm>
        </p:grpSpPr>
        <p:pic>
          <p:nvPicPr>
            <p:cNvPr id="298" name="Google Shape;298;p43"/>
            <p:cNvPicPr preferRelativeResize="0"/>
            <p:nvPr/>
          </p:nvPicPr>
          <p:blipFill rotWithShape="1">
            <a:blip r:embed="rId3">
              <a:alphaModFix/>
            </a:blip>
            <a:srcRect b="0" l="0" r="0" t="0"/>
            <a:stretch/>
          </p:blipFill>
          <p:spPr>
            <a:xfrm>
              <a:off x="6553425" y="1093774"/>
              <a:ext cx="2453201" cy="1092899"/>
            </a:xfrm>
            <a:prstGeom prst="rect">
              <a:avLst/>
            </a:prstGeom>
            <a:noFill/>
            <a:ln>
              <a:noFill/>
            </a:ln>
          </p:spPr>
        </p:pic>
        <p:cxnSp>
          <p:nvCxnSpPr>
            <p:cNvPr id="299" name="Google Shape;299;p43"/>
            <p:cNvCxnSpPr/>
            <p:nvPr/>
          </p:nvCxnSpPr>
          <p:spPr>
            <a:xfrm>
              <a:off x="7780025" y="1104100"/>
              <a:ext cx="0" cy="981900"/>
            </a:xfrm>
            <a:prstGeom prst="straightConnector1">
              <a:avLst/>
            </a:prstGeom>
            <a:noFill/>
            <a:ln cap="flat" cmpd="sng" w="28575">
              <a:solidFill>
                <a:srgbClr val="FF0000"/>
              </a:solidFill>
              <a:prstDash val="dash"/>
              <a:round/>
              <a:headEnd len="sm" w="sm" type="none"/>
              <a:tailEnd len="sm" w="sm" type="none"/>
            </a:ln>
          </p:spPr>
        </p:cxnSp>
        <p:sp>
          <p:nvSpPr>
            <p:cNvPr id="300" name="Google Shape;300;p43"/>
            <p:cNvSpPr txBox="1"/>
            <p:nvPr/>
          </p:nvSpPr>
          <p:spPr>
            <a:xfrm>
              <a:off x="7373725" y="809175"/>
              <a:ext cx="992400" cy="26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mean =0</a:t>
              </a:r>
              <a:endParaRPr b="0" i="0" sz="1400" u="none" cap="none" strike="noStrike">
                <a:solidFill>
                  <a:srgbClr val="FF0000"/>
                </a:solidFill>
                <a:latin typeface="Arial"/>
                <a:ea typeface="Arial"/>
                <a:cs typeface="Arial"/>
                <a:sym typeface="Arial"/>
              </a:endParaRPr>
            </a:p>
          </p:txBody>
        </p:sp>
        <p:sp>
          <p:nvSpPr>
            <p:cNvPr id="301" name="Google Shape;301;p43"/>
            <p:cNvSpPr txBox="1"/>
            <p:nvPr/>
          </p:nvSpPr>
          <p:spPr>
            <a:xfrm>
              <a:off x="8088500" y="1470650"/>
              <a:ext cx="875100" cy="26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stdev =1</a:t>
              </a:r>
              <a:endParaRPr b="0" i="0" sz="1400" u="none" cap="none" strike="noStrike">
                <a:solidFill>
                  <a:srgbClr val="FF0000"/>
                </a:solidFill>
                <a:latin typeface="Arial"/>
                <a:ea typeface="Arial"/>
                <a:cs typeface="Arial"/>
                <a:sym typeface="Arial"/>
              </a:endParaRPr>
            </a:p>
          </p:txBody>
        </p:sp>
        <p:cxnSp>
          <p:nvCxnSpPr>
            <p:cNvPr id="302" name="Google Shape;302;p43"/>
            <p:cNvCxnSpPr/>
            <p:nvPr/>
          </p:nvCxnSpPr>
          <p:spPr>
            <a:xfrm>
              <a:off x="7829475" y="1718050"/>
              <a:ext cx="288000" cy="0"/>
            </a:xfrm>
            <a:prstGeom prst="straightConnector1">
              <a:avLst/>
            </a:prstGeom>
            <a:noFill/>
            <a:ln cap="flat" cmpd="sng" w="28575">
              <a:solidFill>
                <a:srgbClr val="FF0000"/>
              </a:solidFill>
              <a:prstDash val="dash"/>
              <a:round/>
              <a:headEnd len="sm" w="sm" type="none"/>
              <a:tailEnd len="med" w="med" type="triangle"/>
            </a:ln>
          </p:spPr>
        </p:cxnSp>
        <p:cxnSp>
          <p:nvCxnSpPr>
            <p:cNvPr id="303" name="Google Shape;303;p43"/>
            <p:cNvCxnSpPr/>
            <p:nvPr/>
          </p:nvCxnSpPr>
          <p:spPr>
            <a:xfrm rot="10800000">
              <a:off x="7449925" y="1716550"/>
              <a:ext cx="288000" cy="3000"/>
            </a:xfrm>
            <a:prstGeom prst="straightConnector1">
              <a:avLst/>
            </a:prstGeom>
            <a:noFill/>
            <a:ln cap="flat" cmpd="sng" w="28575">
              <a:solidFill>
                <a:srgbClr val="FF0000"/>
              </a:solidFill>
              <a:prstDash val="dash"/>
              <a:round/>
              <a:headEnd len="sm" w="sm" type="none"/>
              <a:tailEnd len="med" w="med" type="triangle"/>
            </a:ln>
          </p:spPr>
        </p:cxnSp>
      </p:grpSp>
      <p:grpSp>
        <p:nvGrpSpPr>
          <p:cNvPr id="304" name="Google Shape;304;p43"/>
          <p:cNvGrpSpPr/>
          <p:nvPr/>
        </p:nvGrpSpPr>
        <p:grpSpPr>
          <a:xfrm>
            <a:off x="613000" y="2105125"/>
            <a:ext cx="7353149" cy="1118125"/>
            <a:chOff x="213325" y="2105225"/>
            <a:chExt cx="7353149" cy="1118125"/>
          </a:xfrm>
        </p:grpSpPr>
        <p:pic>
          <p:nvPicPr>
            <p:cNvPr id="305" name="Google Shape;305;p43"/>
            <p:cNvPicPr preferRelativeResize="0"/>
            <p:nvPr/>
          </p:nvPicPr>
          <p:blipFill rotWithShape="1">
            <a:blip r:embed="rId5">
              <a:alphaModFix/>
            </a:blip>
            <a:srcRect b="0" l="0" r="0" t="0"/>
            <a:stretch/>
          </p:blipFill>
          <p:spPr>
            <a:xfrm>
              <a:off x="917550" y="2105225"/>
              <a:ext cx="6648924" cy="440500"/>
            </a:xfrm>
            <a:prstGeom prst="rect">
              <a:avLst/>
            </a:prstGeom>
            <a:noFill/>
            <a:ln>
              <a:noFill/>
            </a:ln>
          </p:spPr>
        </p:pic>
        <p:sp>
          <p:nvSpPr>
            <p:cNvPr id="306" name="Google Shape;306;p43"/>
            <p:cNvSpPr/>
            <p:nvPr/>
          </p:nvSpPr>
          <p:spPr>
            <a:xfrm>
              <a:off x="3098425" y="2186675"/>
              <a:ext cx="448200" cy="2535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7" name="Google Shape;307;p43"/>
            <p:cNvGrpSpPr/>
            <p:nvPr/>
          </p:nvGrpSpPr>
          <p:grpSpPr>
            <a:xfrm>
              <a:off x="213325" y="2571750"/>
              <a:ext cx="7024301" cy="651600"/>
              <a:chOff x="213325" y="2571750"/>
              <a:chExt cx="7024301" cy="651600"/>
            </a:xfrm>
          </p:grpSpPr>
          <p:pic>
            <p:nvPicPr>
              <p:cNvPr id="308" name="Google Shape;308;p43"/>
              <p:cNvPicPr preferRelativeResize="0"/>
              <p:nvPr/>
            </p:nvPicPr>
            <p:blipFill rotWithShape="1">
              <a:blip r:embed="rId6">
                <a:alphaModFix/>
              </a:blip>
              <a:srcRect b="0" l="0" r="0" t="0"/>
              <a:stretch/>
            </p:blipFill>
            <p:spPr>
              <a:xfrm>
                <a:off x="979250" y="2625075"/>
                <a:ext cx="2563067" cy="572700"/>
              </a:xfrm>
              <a:prstGeom prst="rect">
                <a:avLst/>
              </a:prstGeom>
              <a:noFill/>
              <a:ln>
                <a:noFill/>
              </a:ln>
            </p:spPr>
          </p:pic>
          <p:cxnSp>
            <p:nvCxnSpPr>
              <p:cNvPr id="309" name="Google Shape;309;p43"/>
              <p:cNvCxnSpPr/>
              <p:nvPr/>
            </p:nvCxnSpPr>
            <p:spPr>
              <a:xfrm>
                <a:off x="979250" y="2666025"/>
                <a:ext cx="0" cy="490800"/>
              </a:xfrm>
              <a:prstGeom prst="straightConnector1">
                <a:avLst/>
              </a:prstGeom>
              <a:noFill/>
              <a:ln cap="flat" cmpd="sng" w="9525">
                <a:solidFill>
                  <a:srgbClr val="FF0000"/>
                </a:solidFill>
                <a:prstDash val="dash"/>
                <a:round/>
                <a:headEnd len="sm" w="sm" type="none"/>
                <a:tailEnd len="med" w="med" type="triangle"/>
              </a:ln>
            </p:spPr>
          </p:cxnSp>
          <p:sp>
            <p:nvSpPr>
              <p:cNvPr id="310" name="Google Shape;310;p43"/>
              <p:cNvSpPr txBox="1"/>
              <p:nvPr/>
            </p:nvSpPr>
            <p:spPr>
              <a:xfrm>
                <a:off x="213325" y="2680425"/>
                <a:ext cx="853800" cy="30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axis =0</a:t>
                </a:r>
                <a:endParaRPr b="0" i="0" sz="1400" u="none" cap="none" strike="noStrike">
                  <a:solidFill>
                    <a:srgbClr val="000000"/>
                  </a:solidFill>
                  <a:latin typeface="Arial"/>
                  <a:ea typeface="Arial"/>
                  <a:cs typeface="Arial"/>
                  <a:sym typeface="Arial"/>
                </a:endParaRPr>
              </a:p>
            </p:txBody>
          </p:sp>
          <p:sp>
            <p:nvSpPr>
              <p:cNvPr id="311" name="Google Shape;311;p43"/>
              <p:cNvSpPr/>
              <p:nvPr/>
            </p:nvSpPr>
            <p:spPr>
              <a:xfrm>
                <a:off x="1163150" y="2571750"/>
                <a:ext cx="448200" cy="6516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43"/>
              <p:cNvSpPr/>
              <p:nvPr/>
            </p:nvSpPr>
            <p:spPr>
              <a:xfrm>
                <a:off x="1848950" y="2571750"/>
                <a:ext cx="448200" cy="6516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43"/>
              <p:cNvSpPr/>
              <p:nvPr/>
            </p:nvSpPr>
            <p:spPr>
              <a:xfrm>
                <a:off x="2382350" y="2571750"/>
                <a:ext cx="448200" cy="6516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43"/>
              <p:cNvSpPr/>
              <p:nvPr/>
            </p:nvSpPr>
            <p:spPr>
              <a:xfrm>
                <a:off x="2915750" y="2571750"/>
                <a:ext cx="448200" cy="6516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5" name="Google Shape;315;p43"/>
              <p:cNvPicPr preferRelativeResize="0"/>
              <p:nvPr/>
            </p:nvPicPr>
            <p:blipFill rotWithShape="1">
              <a:blip r:embed="rId7">
                <a:alphaModFix/>
              </a:blip>
              <a:srcRect b="0" l="0" r="0" t="0"/>
              <a:stretch/>
            </p:blipFill>
            <p:spPr>
              <a:xfrm>
                <a:off x="4228125" y="2571750"/>
                <a:ext cx="3009501" cy="651600"/>
              </a:xfrm>
              <a:prstGeom prst="rect">
                <a:avLst/>
              </a:prstGeom>
              <a:noFill/>
              <a:ln>
                <a:noFill/>
              </a:ln>
            </p:spPr>
          </p:pic>
          <p:sp>
            <p:nvSpPr>
              <p:cNvPr id="316" name="Google Shape;316;p43"/>
              <p:cNvSpPr/>
              <p:nvPr/>
            </p:nvSpPr>
            <p:spPr>
              <a:xfrm>
                <a:off x="4347900" y="2571750"/>
                <a:ext cx="666300" cy="6516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43"/>
              <p:cNvSpPr/>
              <p:nvPr/>
            </p:nvSpPr>
            <p:spPr>
              <a:xfrm>
                <a:off x="5033700" y="2571750"/>
                <a:ext cx="666300" cy="6516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43"/>
              <p:cNvSpPr/>
              <p:nvPr/>
            </p:nvSpPr>
            <p:spPr>
              <a:xfrm>
                <a:off x="5719500" y="2571750"/>
                <a:ext cx="666300" cy="6516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43"/>
              <p:cNvSpPr/>
              <p:nvPr/>
            </p:nvSpPr>
            <p:spPr>
              <a:xfrm>
                <a:off x="6405300" y="2571750"/>
                <a:ext cx="666300" cy="6516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320" name="Google Shape;320;p43"/>
          <p:cNvPicPr preferRelativeResize="0"/>
          <p:nvPr/>
        </p:nvPicPr>
        <p:blipFill rotWithShape="1">
          <a:blip r:embed="rId8">
            <a:alphaModFix/>
          </a:blip>
          <a:srcRect b="0" l="0" r="0" t="0"/>
          <a:stretch/>
        </p:blipFill>
        <p:spPr>
          <a:xfrm>
            <a:off x="8058626" y="288600"/>
            <a:ext cx="331999" cy="352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44"/>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i="0" lang="zh-TW" sz="2400" u="none" cap="none" strike="noStrike">
                <a:solidFill>
                  <a:schemeClr val="dk1"/>
                </a:solidFill>
                <a:latin typeface="Arial"/>
                <a:ea typeface="Arial"/>
                <a:cs typeface="Arial"/>
                <a:sym typeface="Arial"/>
              </a:rPr>
              <a:t>Why Data Normalization?</a:t>
            </a:r>
            <a:endParaRPr b="1" i="0" sz="2400" u="none" cap="none" strike="noStrike">
              <a:solidFill>
                <a:schemeClr val="dk1"/>
              </a:solidFill>
              <a:latin typeface="Arial"/>
              <a:ea typeface="Arial"/>
              <a:cs typeface="Arial"/>
              <a:sym typeface="Arial"/>
            </a:endParaRPr>
          </a:p>
        </p:txBody>
      </p:sp>
      <p:sp>
        <p:nvSpPr>
          <p:cNvPr id="326" name="Google Shape;326;p44"/>
          <p:cNvSpPr txBox="1"/>
          <p:nvPr>
            <p:ph idx="4294967295" type="body"/>
          </p:nvPr>
        </p:nvSpPr>
        <p:spPr>
          <a:xfrm>
            <a:off x="311700" y="975375"/>
            <a:ext cx="8520600" cy="3872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b="0" i="0" lang="zh-TW" sz="1800" u="none" cap="none" strike="noStrike">
                <a:solidFill>
                  <a:schemeClr val="dk2"/>
                </a:solidFill>
                <a:latin typeface="Arial"/>
                <a:ea typeface="Arial"/>
                <a:cs typeface="Arial"/>
                <a:sym typeface="Arial"/>
              </a:rPr>
              <a:t>提升預測準確度</a:t>
            </a:r>
            <a:endParaRPr b="0" i="0" sz="1800" u="none" cap="none" strike="noStrike">
              <a:solidFill>
                <a:schemeClr val="dk2"/>
              </a:solidFill>
              <a:latin typeface="Arial"/>
              <a:ea typeface="Arial"/>
              <a:cs typeface="Arial"/>
              <a:sym typeface="Arial"/>
            </a:endParaRPr>
          </a:p>
          <a:p>
            <a:pPr indent="-342900" lvl="0" marL="457200" marR="0" rtl="0" algn="l">
              <a:lnSpc>
                <a:spcPct val="115000"/>
              </a:lnSpc>
              <a:spcBef>
                <a:spcPts val="0"/>
              </a:spcBef>
              <a:spcAft>
                <a:spcPts val="0"/>
              </a:spcAft>
              <a:buClr>
                <a:schemeClr val="dk2"/>
              </a:buClr>
              <a:buSzPts val="1800"/>
              <a:buFont typeface="Arial"/>
              <a:buChar char="●"/>
            </a:pPr>
            <a:r>
              <a:rPr b="0" i="0" lang="zh-TW" sz="1800" u="none" cap="none" strike="noStrike">
                <a:solidFill>
                  <a:schemeClr val="dk2"/>
                </a:solidFill>
                <a:latin typeface="Arial"/>
                <a:ea typeface="Arial"/>
                <a:cs typeface="Arial"/>
                <a:sym typeface="Arial"/>
              </a:rPr>
              <a:t>提升模型效率</a:t>
            </a:r>
            <a:endParaRPr b="0" i="0" sz="1800" u="none" cap="none" strike="noStrike">
              <a:solidFill>
                <a:schemeClr val="dk2"/>
              </a:solidFill>
              <a:latin typeface="Arial"/>
              <a:ea typeface="Arial"/>
              <a:cs typeface="Arial"/>
              <a:sym typeface="Arial"/>
            </a:endParaRPr>
          </a:p>
          <a:p>
            <a:pPr indent="0" lvl="0" marL="0" marR="0" rtl="0" algn="l">
              <a:lnSpc>
                <a:spcPct val="115000"/>
              </a:lnSpc>
              <a:spcBef>
                <a:spcPts val="1600"/>
              </a:spcBef>
              <a:spcAft>
                <a:spcPts val="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a:p>
            <a:pPr indent="0" lvl="0" marL="0" marR="0" rtl="0" algn="l">
              <a:lnSpc>
                <a:spcPct val="115000"/>
              </a:lnSpc>
              <a:spcBef>
                <a:spcPts val="1600"/>
              </a:spcBef>
              <a:spcAft>
                <a:spcPts val="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a:p>
            <a:pPr indent="0" lvl="0" marL="0" marR="0" rtl="0" algn="l">
              <a:lnSpc>
                <a:spcPct val="115000"/>
              </a:lnSpc>
              <a:spcBef>
                <a:spcPts val="1600"/>
              </a:spcBef>
              <a:spcAft>
                <a:spcPts val="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a:p>
            <a:pPr indent="0" lvl="0" marL="0" marR="0" rtl="0" algn="l">
              <a:lnSpc>
                <a:spcPct val="115000"/>
              </a:lnSpc>
              <a:spcBef>
                <a:spcPts val="1600"/>
              </a:spcBef>
              <a:spcAft>
                <a:spcPts val="160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p:txBody>
      </p:sp>
      <p:pic>
        <p:nvPicPr>
          <p:cNvPr id="327" name="Google Shape;327;p44"/>
          <p:cNvPicPr preferRelativeResize="0"/>
          <p:nvPr/>
        </p:nvPicPr>
        <p:blipFill rotWithShape="1">
          <a:blip r:embed="rId3">
            <a:alphaModFix/>
          </a:blip>
          <a:srcRect b="0" l="0" r="0" t="0"/>
          <a:stretch/>
        </p:blipFill>
        <p:spPr>
          <a:xfrm>
            <a:off x="425900" y="1771625"/>
            <a:ext cx="5138802" cy="2891874"/>
          </a:xfrm>
          <a:prstGeom prst="rect">
            <a:avLst/>
          </a:prstGeom>
          <a:noFill/>
          <a:ln>
            <a:noFill/>
          </a:ln>
        </p:spPr>
      </p:pic>
      <p:grpSp>
        <p:nvGrpSpPr>
          <p:cNvPr id="328" name="Google Shape;328;p44"/>
          <p:cNvGrpSpPr/>
          <p:nvPr/>
        </p:nvGrpSpPr>
        <p:grpSpPr>
          <a:xfrm>
            <a:off x="4287750" y="751050"/>
            <a:ext cx="4780800" cy="4096433"/>
            <a:chOff x="4287750" y="751050"/>
            <a:chExt cx="4780800" cy="4096433"/>
          </a:xfrm>
        </p:grpSpPr>
        <p:sp>
          <p:nvSpPr>
            <p:cNvPr id="329" name="Google Shape;329;p44"/>
            <p:cNvSpPr txBox="1"/>
            <p:nvPr/>
          </p:nvSpPr>
          <p:spPr>
            <a:xfrm>
              <a:off x="4287750" y="751050"/>
              <a:ext cx="4780800" cy="35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chemeClr val="dk2"/>
                  </a:solidFill>
                  <a:latin typeface="Arial"/>
                  <a:ea typeface="Arial"/>
                  <a:cs typeface="Arial"/>
                  <a:sym typeface="Arial"/>
                </a:rPr>
                <a:t> </a:t>
              </a:r>
              <a:r>
                <a:rPr b="1" i="0" lang="zh-TW" sz="1800" u="none" cap="none" strike="noStrike">
                  <a:solidFill>
                    <a:srgbClr val="0000FF"/>
                  </a:solidFill>
                  <a:latin typeface="Arial"/>
                  <a:ea typeface="Arial"/>
                  <a:cs typeface="Arial"/>
                  <a:sym typeface="Arial"/>
                </a:rPr>
                <a:t>4- Why Data Normalization Example</a:t>
              </a:r>
              <a:endParaRPr b="1" i="0" sz="1800" u="none" cap="none" strike="noStrike">
                <a:solidFill>
                  <a:srgbClr val="0000FF"/>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比較正規化前後的預測準確度</a:t>
              </a:r>
              <a:endParaRPr b="0" i="0" sz="1800" u="none" cap="none" strike="noStrike">
                <a:solidFill>
                  <a:srgbClr val="000000"/>
                </a:solidFill>
                <a:latin typeface="Arial"/>
                <a:ea typeface="Arial"/>
                <a:cs typeface="Arial"/>
                <a:sym typeface="Arial"/>
              </a:endParaRPr>
            </a:p>
          </p:txBody>
        </p:sp>
        <p:grpSp>
          <p:nvGrpSpPr>
            <p:cNvPr id="330" name="Google Shape;330;p44"/>
            <p:cNvGrpSpPr/>
            <p:nvPr/>
          </p:nvGrpSpPr>
          <p:grpSpPr>
            <a:xfrm>
              <a:off x="5782125" y="1592820"/>
              <a:ext cx="3050175" cy="3254663"/>
              <a:chOff x="5782125" y="1300976"/>
              <a:chExt cx="3050175" cy="3527707"/>
            </a:xfrm>
          </p:grpSpPr>
          <p:pic>
            <p:nvPicPr>
              <p:cNvPr id="331" name="Google Shape;331;p44"/>
              <p:cNvPicPr preferRelativeResize="0"/>
              <p:nvPr/>
            </p:nvPicPr>
            <p:blipFill rotWithShape="1">
              <a:blip r:embed="rId4">
                <a:alphaModFix/>
              </a:blip>
              <a:srcRect b="0" l="0" r="0" t="0"/>
              <a:stretch/>
            </p:blipFill>
            <p:spPr>
              <a:xfrm>
                <a:off x="5782125" y="1300976"/>
                <a:ext cx="3050175" cy="1814845"/>
              </a:xfrm>
              <a:prstGeom prst="rect">
                <a:avLst/>
              </a:prstGeom>
              <a:noFill/>
              <a:ln>
                <a:noFill/>
              </a:ln>
            </p:spPr>
          </p:pic>
          <p:pic>
            <p:nvPicPr>
              <p:cNvPr id="332" name="Google Shape;332;p44"/>
              <p:cNvPicPr preferRelativeResize="0"/>
              <p:nvPr/>
            </p:nvPicPr>
            <p:blipFill rotWithShape="1">
              <a:blip r:embed="rId5">
                <a:alphaModFix/>
              </a:blip>
              <a:srcRect b="0" l="0" r="0" t="0"/>
              <a:stretch/>
            </p:blipFill>
            <p:spPr>
              <a:xfrm>
                <a:off x="5809745" y="3013838"/>
                <a:ext cx="2994952" cy="1814845"/>
              </a:xfrm>
              <a:prstGeom prst="rect">
                <a:avLst/>
              </a:prstGeom>
              <a:noFill/>
              <a:ln>
                <a:noFill/>
              </a:ln>
            </p:spPr>
          </p:pic>
        </p:grpSp>
      </p:grpSp>
      <p:pic>
        <p:nvPicPr>
          <p:cNvPr id="333" name="Google Shape;333;p44"/>
          <p:cNvPicPr preferRelativeResize="0"/>
          <p:nvPr/>
        </p:nvPicPr>
        <p:blipFill rotWithShape="1">
          <a:blip r:embed="rId6">
            <a:alphaModFix/>
          </a:blip>
          <a:srcRect b="0" l="0" r="0" t="0"/>
          <a:stretch/>
        </p:blipFill>
        <p:spPr>
          <a:xfrm>
            <a:off x="8362251" y="819875"/>
            <a:ext cx="331999" cy="352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45"/>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i="0" lang="zh-TW" sz="2400" u="none" cap="none" strike="noStrike">
                <a:solidFill>
                  <a:schemeClr val="dk1"/>
                </a:solidFill>
                <a:latin typeface="Arial"/>
                <a:ea typeface="Arial"/>
                <a:cs typeface="Arial"/>
                <a:sym typeface="Arial"/>
              </a:rPr>
              <a:t>Label Encoding</a:t>
            </a:r>
            <a:endParaRPr b="0" i="0" sz="3600" u="none" cap="none" strike="noStrike">
              <a:solidFill>
                <a:schemeClr val="dk1"/>
              </a:solidFill>
              <a:latin typeface="Arial"/>
              <a:ea typeface="Arial"/>
              <a:cs typeface="Arial"/>
              <a:sym typeface="Arial"/>
            </a:endParaRPr>
          </a:p>
        </p:txBody>
      </p:sp>
      <p:pic>
        <p:nvPicPr>
          <p:cNvPr id="339" name="Google Shape;339;p45" title="[教研處] label encoder">
            <a:hlinkClick r:id="rId3"/>
          </p:cNvPr>
          <p:cNvPicPr preferRelativeResize="0"/>
          <p:nvPr/>
        </p:nvPicPr>
        <p:blipFill>
          <a:blip r:embed="rId4">
            <a:alphaModFix/>
          </a:blip>
          <a:stretch>
            <a:fillRect/>
          </a:stretch>
        </p:blipFill>
        <p:spPr>
          <a:xfrm>
            <a:off x="2286000" y="1086594"/>
            <a:ext cx="4572000" cy="3429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pic>
        <p:nvPicPr>
          <p:cNvPr id="344" name="Google Shape;344;p46"/>
          <p:cNvPicPr preferRelativeResize="0"/>
          <p:nvPr/>
        </p:nvPicPr>
        <p:blipFill rotWithShape="1">
          <a:blip r:embed="rId3">
            <a:alphaModFix/>
          </a:blip>
          <a:srcRect b="0" l="0" r="0" t="0"/>
          <a:stretch/>
        </p:blipFill>
        <p:spPr>
          <a:xfrm>
            <a:off x="661625" y="3004400"/>
            <a:ext cx="1789680" cy="1459775"/>
          </a:xfrm>
          <a:prstGeom prst="rect">
            <a:avLst/>
          </a:prstGeom>
          <a:noFill/>
          <a:ln>
            <a:noFill/>
          </a:ln>
        </p:spPr>
      </p:pic>
      <p:sp>
        <p:nvSpPr>
          <p:cNvPr id="345" name="Google Shape;345;p46"/>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lang="zh-TW">
                <a:solidFill>
                  <a:schemeClr val="dk1"/>
                </a:solidFill>
              </a:rPr>
              <a:t>Label Encoding</a:t>
            </a:r>
            <a:endParaRPr b="1" i="0" sz="2400" u="none" cap="none" strike="noStrike">
              <a:solidFill>
                <a:schemeClr val="dk1"/>
              </a:solidFill>
              <a:latin typeface="Arial"/>
              <a:ea typeface="Arial"/>
              <a:cs typeface="Arial"/>
              <a:sym typeface="Arial"/>
            </a:endParaRPr>
          </a:p>
        </p:txBody>
      </p:sp>
      <p:sp>
        <p:nvSpPr>
          <p:cNvPr id="346" name="Google Shape;346;p46"/>
          <p:cNvSpPr txBox="1"/>
          <p:nvPr>
            <p:ph idx="4294967295" type="body"/>
          </p:nvPr>
        </p:nvSpPr>
        <p:spPr>
          <a:xfrm>
            <a:off x="553600" y="1038500"/>
            <a:ext cx="8520600" cy="3872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b="0" i="0" lang="zh-TW" sz="1800" u="none" cap="none" strike="noStrike">
                <a:solidFill>
                  <a:schemeClr val="dk2"/>
                </a:solidFill>
                <a:latin typeface="Arial"/>
                <a:ea typeface="Arial"/>
                <a:cs typeface="Arial"/>
                <a:sym typeface="Arial"/>
              </a:rPr>
              <a:t>將categorical feature轉換成數字以當作模型的輸入。</a:t>
            </a:r>
            <a:endParaRPr b="0" i="0" sz="1800" u="none" cap="none" strike="noStrike">
              <a:solidFill>
                <a:schemeClr val="dk2"/>
              </a:solidFill>
              <a:latin typeface="Arial"/>
              <a:ea typeface="Arial"/>
              <a:cs typeface="Arial"/>
              <a:sym typeface="Arial"/>
            </a:endParaRPr>
          </a:p>
        </p:txBody>
      </p:sp>
      <p:sp>
        <p:nvSpPr>
          <p:cNvPr id="347" name="Google Shape;347;p46"/>
          <p:cNvSpPr txBox="1"/>
          <p:nvPr/>
        </p:nvSpPr>
        <p:spPr>
          <a:xfrm>
            <a:off x="1551250" y="4570800"/>
            <a:ext cx="5725800" cy="57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zh-TW" sz="1200" u="sng" cap="none" strike="noStrike">
                <a:solidFill>
                  <a:schemeClr val="hlink"/>
                </a:solidFill>
                <a:latin typeface="Arial"/>
                <a:ea typeface="Arial"/>
                <a:cs typeface="Arial"/>
                <a:sym typeface="Arial"/>
                <a:hlinkClick r:id="rId4"/>
              </a:rPr>
              <a:t>http://scikit-learn.org/stable/modules/generated/sklearn.preprocessing.LabelEncoder.html#sklearn.preprocessing.LabelEncoder</a:t>
            </a:r>
            <a:endParaRPr b="0" i="0" sz="12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p:txBody>
      </p:sp>
      <p:pic>
        <p:nvPicPr>
          <p:cNvPr id="348" name="Google Shape;348;p46"/>
          <p:cNvPicPr preferRelativeResize="0"/>
          <p:nvPr/>
        </p:nvPicPr>
        <p:blipFill rotWithShape="1">
          <a:blip r:embed="rId5">
            <a:alphaModFix/>
          </a:blip>
          <a:srcRect b="0" l="0" r="0" t="0"/>
          <a:stretch/>
        </p:blipFill>
        <p:spPr>
          <a:xfrm>
            <a:off x="661625" y="2555050"/>
            <a:ext cx="3471421" cy="269625"/>
          </a:xfrm>
          <a:prstGeom prst="rect">
            <a:avLst/>
          </a:prstGeom>
          <a:noFill/>
          <a:ln>
            <a:noFill/>
          </a:ln>
        </p:spPr>
      </p:pic>
      <p:sp>
        <p:nvSpPr>
          <p:cNvPr id="349" name="Google Shape;349;p46"/>
          <p:cNvSpPr txBox="1"/>
          <p:nvPr/>
        </p:nvSpPr>
        <p:spPr>
          <a:xfrm>
            <a:off x="4827125" y="686300"/>
            <a:ext cx="4780800" cy="35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zh-TW" sz="1800" u="none" cap="none" strike="noStrike">
                <a:solidFill>
                  <a:srgbClr val="0000FF"/>
                </a:solidFill>
                <a:latin typeface="Arial"/>
                <a:ea typeface="Arial"/>
                <a:cs typeface="Arial"/>
                <a:sym typeface="Arial"/>
              </a:rPr>
              <a:t>5-</a:t>
            </a:r>
            <a:r>
              <a:rPr b="1" lang="zh-TW" sz="1800">
                <a:solidFill>
                  <a:srgbClr val="0000FF"/>
                </a:solidFill>
              </a:rPr>
              <a:t>Label_</a:t>
            </a:r>
            <a:r>
              <a:rPr b="1" i="0" lang="zh-TW" sz="1800" u="none" cap="none" strike="noStrike">
                <a:solidFill>
                  <a:srgbClr val="0000FF"/>
                </a:solidFill>
                <a:latin typeface="Arial"/>
                <a:ea typeface="Arial"/>
                <a:cs typeface="Arial"/>
                <a:sym typeface="Arial"/>
              </a:rPr>
              <a:t>Encod</a:t>
            </a:r>
            <a:r>
              <a:rPr b="1" lang="zh-TW" sz="1800">
                <a:solidFill>
                  <a:srgbClr val="0000FF"/>
                </a:solidFill>
              </a:rPr>
              <a:t>er_</a:t>
            </a:r>
            <a:r>
              <a:rPr b="1" i="0" lang="zh-TW" sz="1800" u="none" cap="none" strike="noStrike">
                <a:solidFill>
                  <a:srgbClr val="0000FF"/>
                </a:solidFill>
                <a:latin typeface="Arial"/>
                <a:ea typeface="Arial"/>
                <a:cs typeface="Arial"/>
                <a:sym typeface="Arial"/>
              </a:rPr>
              <a:t>Example</a:t>
            </a:r>
            <a:endParaRPr b="1" i="0" sz="1400" u="none" cap="none" strike="noStrike">
              <a:solidFill>
                <a:srgbClr val="0000FF"/>
              </a:solidFill>
              <a:latin typeface="Arial"/>
              <a:ea typeface="Arial"/>
              <a:cs typeface="Arial"/>
              <a:sym typeface="Arial"/>
            </a:endParaRPr>
          </a:p>
        </p:txBody>
      </p:sp>
      <p:grpSp>
        <p:nvGrpSpPr>
          <p:cNvPr id="350" name="Google Shape;350;p46"/>
          <p:cNvGrpSpPr/>
          <p:nvPr/>
        </p:nvGrpSpPr>
        <p:grpSpPr>
          <a:xfrm>
            <a:off x="1259450" y="2824675"/>
            <a:ext cx="5163175" cy="1645575"/>
            <a:chOff x="1070125" y="2824675"/>
            <a:chExt cx="5163175" cy="1645575"/>
          </a:xfrm>
        </p:grpSpPr>
        <p:grpSp>
          <p:nvGrpSpPr>
            <p:cNvPr id="351" name="Google Shape;351;p46"/>
            <p:cNvGrpSpPr/>
            <p:nvPr/>
          </p:nvGrpSpPr>
          <p:grpSpPr>
            <a:xfrm>
              <a:off x="2182075" y="2824675"/>
              <a:ext cx="4051225" cy="1645575"/>
              <a:chOff x="2182075" y="2596075"/>
              <a:chExt cx="4051225" cy="1645575"/>
            </a:xfrm>
          </p:grpSpPr>
          <p:pic>
            <p:nvPicPr>
              <p:cNvPr id="352" name="Google Shape;352;p46"/>
              <p:cNvPicPr preferRelativeResize="0"/>
              <p:nvPr/>
            </p:nvPicPr>
            <p:blipFill rotWithShape="1">
              <a:blip r:embed="rId6">
                <a:alphaModFix/>
              </a:blip>
              <a:srcRect b="0" l="0" r="0" t="0"/>
              <a:stretch/>
            </p:blipFill>
            <p:spPr>
              <a:xfrm>
                <a:off x="4625803" y="2830534"/>
                <a:ext cx="1607497" cy="1411116"/>
              </a:xfrm>
              <a:prstGeom prst="rect">
                <a:avLst/>
              </a:prstGeom>
              <a:noFill/>
              <a:ln>
                <a:noFill/>
              </a:ln>
            </p:spPr>
          </p:pic>
          <p:sp>
            <p:nvSpPr>
              <p:cNvPr id="353" name="Google Shape;353;p46"/>
              <p:cNvSpPr/>
              <p:nvPr/>
            </p:nvSpPr>
            <p:spPr>
              <a:xfrm>
                <a:off x="2182075" y="3385100"/>
                <a:ext cx="2364000" cy="481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Label Encoder</a:t>
                </a:r>
                <a:endParaRPr b="0" i="0" sz="1400" u="none" cap="none" strike="noStrike">
                  <a:solidFill>
                    <a:srgbClr val="000000"/>
                  </a:solidFill>
                  <a:latin typeface="Arial"/>
                  <a:ea typeface="Arial"/>
                  <a:cs typeface="Arial"/>
                  <a:sym typeface="Arial"/>
                </a:endParaRPr>
              </a:p>
            </p:txBody>
          </p:sp>
          <p:sp>
            <p:nvSpPr>
              <p:cNvPr id="354" name="Google Shape;354;p46"/>
              <p:cNvSpPr txBox="1"/>
              <p:nvPr/>
            </p:nvSpPr>
            <p:spPr>
              <a:xfrm>
                <a:off x="5138825" y="2596075"/>
                <a:ext cx="274500" cy="32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X </a:t>
                </a:r>
                <a:endParaRPr b="0" i="0" sz="1400" u="none" cap="none" strike="noStrike">
                  <a:solidFill>
                    <a:srgbClr val="000000"/>
                  </a:solidFill>
                  <a:latin typeface="Arial"/>
                  <a:ea typeface="Arial"/>
                  <a:cs typeface="Arial"/>
                  <a:sym typeface="Arial"/>
                </a:endParaRPr>
              </a:p>
            </p:txBody>
          </p:sp>
          <p:sp>
            <p:nvSpPr>
              <p:cNvPr id="355" name="Google Shape;355;p46"/>
              <p:cNvSpPr txBox="1"/>
              <p:nvPr/>
            </p:nvSpPr>
            <p:spPr>
              <a:xfrm>
                <a:off x="5693200" y="2596075"/>
                <a:ext cx="274500" cy="32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y </a:t>
                </a:r>
                <a:endParaRPr b="0" i="0" sz="1400" u="none" cap="none" strike="noStrike">
                  <a:solidFill>
                    <a:srgbClr val="000000"/>
                  </a:solidFill>
                  <a:latin typeface="Arial"/>
                  <a:ea typeface="Arial"/>
                  <a:cs typeface="Arial"/>
                  <a:sym typeface="Arial"/>
                </a:endParaRPr>
              </a:p>
            </p:txBody>
          </p:sp>
        </p:grpSp>
        <p:grpSp>
          <p:nvGrpSpPr>
            <p:cNvPr id="356" name="Google Shape;356;p46"/>
            <p:cNvGrpSpPr/>
            <p:nvPr/>
          </p:nvGrpSpPr>
          <p:grpSpPr>
            <a:xfrm>
              <a:off x="1070125" y="2824675"/>
              <a:ext cx="828875" cy="329400"/>
              <a:chOff x="1070125" y="2596075"/>
              <a:chExt cx="828875" cy="329400"/>
            </a:xfrm>
          </p:grpSpPr>
          <p:sp>
            <p:nvSpPr>
              <p:cNvPr id="357" name="Google Shape;357;p46"/>
              <p:cNvSpPr txBox="1"/>
              <p:nvPr/>
            </p:nvSpPr>
            <p:spPr>
              <a:xfrm>
                <a:off x="1070125" y="2596075"/>
                <a:ext cx="274500" cy="32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X </a:t>
                </a:r>
                <a:endParaRPr b="0" i="0" sz="1400" u="none" cap="none" strike="noStrike">
                  <a:solidFill>
                    <a:srgbClr val="000000"/>
                  </a:solidFill>
                  <a:latin typeface="Arial"/>
                  <a:ea typeface="Arial"/>
                  <a:cs typeface="Arial"/>
                  <a:sym typeface="Arial"/>
                </a:endParaRPr>
              </a:p>
            </p:txBody>
          </p:sp>
          <p:sp>
            <p:nvSpPr>
              <p:cNvPr id="358" name="Google Shape;358;p46"/>
              <p:cNvSpPr txBox="1"/>
              <p:nvPr/>
            </p:nvSpPr>
            <p:spPr>
              <a:xfrm>
                <a:off x="1624500" y="2596075"/>
                <a:ext cx="274500" cy="32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y </a:t>
                </a:r>
                <a:endParaRPr b="0" i="0" sz="1400" u="none" cap="none" strike="noStrike">
                  <a:solidFill>
                    <a:srgbClr val="000000"/>
                  </a:solidFill>
                  <a:latin typeface="Arial"/>
                  <a:ea typeface="Arial"/>
                  <a:cs typeface="Arial"/>
                  <a:sym typeface="Arial"/>
                </a:endParaRPr>
              </a:p>
            </p:txBody>
          </p:sp>
        </p:grpSp>
      </p:grpSp>
      <p:sp>
        <p:nvSpPr>
          <p:cNvPr id="359" name="Google Shape;359;p46"/>
          <p:cNvSpPr txBox="1"/>
          <p:nvPr/>
        </p:nvSpPr>
        <p:spPr>
          <a:xfrm>
            <a:off x="690875" y="1387250"/>
            <a:ext cx="3116100" cy="32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ex: 最大興趣預測未來成功與否 </a:t>
            </a:r>
            <a:endParaRPr b="0" i="0" sz="1400" u="none" cap="none" strike="noStrike">
              <a:solidFill>
                <a:srgbClr val="000000"/>
              </a:solidFill>
              <a:latin typeface="Arial"/>
              <a:ea typeface="Arial"/>
              <a:cs typeface="Arial"/>
              <a:sym typeface="Arial"/>
            </a:endParaRPr>
          </a:p>
        </p:txBody>
      </p:sp>
      <p:graphicFrame>
        <p:nvGraphicFramePr>
          <p:cNvPr id="360" name="Google Shape;360;p46"/>
          <p:cNvGraphicFramePr/>
          <p:nvPr/>
        </p:nvGraphicFramePr>
        <p:xfrm>
          <a:off x="661625" y="1716575"/>
          <a:ext cx="3000000" cy="3000000"/>
        </p:xfrm>
        <a:graphic>
          <a:graphicData uri="http://schemas.openxmlformats.org/drawingml/2006/table">
            <a:tbl>
              <a:tblPr>
                <a:noFill/>
                <a:tableStyleId>{16D27FE4-B622-4A0D-B093-6ED7396536B4}</a:tableStyleId>
              </a:tblPr>
              <a:tblGrid>
                <a:gridCol w="1624925"/>
                <a:gridCol w="1624925"/>
                <a:gridCol w="1624925"/>
                <a:gridCol w="162492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興趣- feature（X)</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看電視</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讀書</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音樂</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成功與否- label(y)</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是</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否</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否</a:t>
                      </a:r>
                      <a:endParaRPr sz="1400" u="none" cap="none" strike="noStrike"/>
                    </a:p>
                  </a:txBody>
                  <a:tcPr marT="91425" marB="91425" marR="91425" marL="91425"/>
                </a:tc>
              </a:tr>
            </a:tbl>
          </a:graphicData>
        </a:graphic>
      </p:graphicFrame>
      <p:pic>
        <p:nvPicPr>
          <p:cNvPr id="361" name="Google Shape;361;p46"/>
          <p:cNvPicPr preferRelativeResize="0"/>
          <p:nvPr/>
        </p:nvPicPr>
        <p:blipFill rotWithShape="1">
          <a:blip r:embed="rId7">
            <a:alphaModFix/>
          </a:blip>
          <a:srcRect b="0" l="0" r="0" t="0"/>
          <a:stretch/>
        </p:blipFill>
        <p:spPr>
          <a:xfrm>
            <a:off x="8212401" y="872975"/>
            <a:ext cx="331999" cy="352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47"/>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lang="zh-TW">
                <a:solidFill>
                  <a:schemeClr val="dk1"/>
                </a:solidFill>
              </a:rPr>
              <a:t>Label Encoding</a:t>
            </a:r>
            <a:r>
              <a:rPr b="1" i="0" lang="zh-TW" sz="2400" u="none" cap="none" strike="noStrike">
                <a:solidFill>
                  <a:schemeClr val="dk1"/>
                </a:solidFill>
                <a:latin typeface="Arial"/>
                <a:ea typeface="Arial"/>
                <a:cs typeface="Arial"/>
                <a:sym typeface="Arial"/>
              </a:rPr>
              <a:t>（無序類別）(1/2)</a:t>
            </a:r>
            <a:endParaRPr b="0" i="0" sz="3600" u="none" cap="none" strike="noStrike">
              <a:solidFill>
                <a:schemeClr val="dk1"/>
              </a:solidFill>
              <a:latin typeface="Arial"/>
              <a:ea typeface="Arial"/>
              <a:cs typeface="Arial"/>
              <a:sym typeface="Arial"/>
            </a:endParaRPr>
          </a:p>
        </p:txBody>
      </p:sp>
      <p:sp>
        <p:nvSpPr>
          <p:cNvPr id="367" name="Google Shape;367;p47"/>
          <p:cNvSpPr txBox="1"/>
          <p:nvPr>
            <p:ph idx="4294967295" type="body"/>
          </p:nvPr>
        </p:nvSpPr>
        <p:spPr>
          <a:xfrm>
            <a:off x="311700" y="975375"/>
            <a:ext cx="8520600" cy="3872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b="0" i="0" lang="zh-TW" sz="1800" u="none" cap="none" strike="noStrike">
                <a:solidFill>
                  <a:schemeClr val="dk2"/>
                </a:solidFill>
                <a:latin typeface="Arial"/>
                <a:ea typeface="Arial"/>
                <a:cs typeface="Arial"/>
                <a:sym typeface="Arial"/>
              </a:rPr>
              <a:t>不同的興趣並沒有強度上的相關性，但regression的模型會將之</a:t>
            </a:r>
            <a:r>
              <a:rPr b="0" i="0" lang="zh-TW" sz="1800" u="none" cap="none" strike="noStrike">
                <a:solidFill>
                  <a:srgbClr val="FF0000"/>
                </a:solidFill>
                <a:latin typeface="Arial"/>
                <a:ea typeface="Arial"/>
                <a:cs typeface="Arial"/>
                <a:sym typeface="Arial"/>
              </a:rPr>
              <a:t>視為有強度上的差異</a:t>
            </a:r>
            <a:r>
              <a:rPr b="0" i="0" lang="zh-TW" sz="1800" u="none" cap="none" strike="noStrike">
                <a:solidFill>
                  <a:schemeClr val="dk2"/>
                </a:solidFill>
                <a:latin typeface="Arial"/>
                <a:ea typeface="Arial"/>
                <a:cs typeface="Arial"/>
                <a:sym typeface="Arial"/>
              </a:rPr>
              <a:t>，會導致模型無法做精準的預測。</a:t>
            </a:r>
            <a:endParaRPr b="0" i="0" sz="1800" u="none" cap="none" strike="noStrike">
              <a:solidFill>
                <a:schemeClr val="dk2"/>
              </a:solidFill>
              <a:latin typeface="Arial"/>
              <a:ea typeface="Arial"/>
              <a:cs typeface="Arial"/>
              <a:sym typeface="Arial"/>
            </a:endParaRPr>
          </a:p>
        </p:txBody>
      </p:sp>
      <p:graphicFrame>
        <p:nvGraphicFramePr>
          <p:cNvPr id="368" name="Google Shape;368;p47"/>
          <p:cNvGraphicFramePr/>
          <p:nvPr/>
        </p:nvGraphicFramePr>
        <p:xfrm>
          <a:off x="472300" y="1716575"/>
          <a:ext cx="3000000" cy="3000000"/>
        </p:xfrm>
        <a:graphic>
          <a:graphicData uri="http://schemas.openxmlformats.org/drawingml/2006/table">
            <a:tbl>
              <a:tblPr>
                <a:noFill/>
                <a:tableStyleId>{16D27FE4-B622-4A0D-B093-6ED7396536B4}</a:tableStyleId>
              </a:tblPr>
              <a:tblGrid>
                <a:gridCol w="1624925"/>
                <a:gridCol w="1624925"/>
                <a:gridCol w="1624925"/>
                <a:gridCol w="162492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興趣- feature（X)</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看電視(1)</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讀書(2)</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音樂(3)</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成功與否- label(y)</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否(0)</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是(1)</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否(0)</a:t>
                      </a:r>
                      <a:endParaRPr sz="1400" u="none" cap="none" strike="noStrike"/>
                    </a:p>
                  </a:txBody>
                  <a:tcPr marT="91425" marB="91425" marR="91425" marL="91425"/>
                </a:tc>
              </a:tr>
            </a:tbl>
          </a:graphicData>
        </a:graphic>
      </p:graphicFrame>
      <p:grpSp>
        <p:nvGrpSpPr>
          <p:cNvPr id="369" name="Google Shape;369;p47"/>
          <p:cNvGrpSpPr/>
          <p:nvPr/>
        </p:nvGrpSpPr>
        <p:grpSpPr>
          <a:xfrm>
            <a:off x="5670175" y="2624325"/>
            <a:ext cx="3087800" cy="2066500"/>
            <a:chOff x="4407950" y="2619900"/>
            <a:chExt cx="3087800" cy="2066500"/>
          </a:xfrm>
        </p:grpSpPr>
        <p:pic>
          <p:nvPicPr>
            <p:cNvPr id="370" name="Google Shape;370;p47"/>
            <p:cNvPicPr preferRelativeResize="0"/>
            <p:nvPr/>
          </p:nvPicPr>
          <p:blipFill rotWithShape="1">
            <a:blip r:embed="rId3">
              <a:alphaModFix/>
            </a:blip>
            <a:srcRect b="0" l="0" r="0" t="0"/>
            <a:stretch/>
          </p:blipFill>
          <p:spPr>
            <a:xfrm>
              <a:off x="4407950" y="2619900"/>
              <a:ext cx="2518221" cy="2060901"/>
            </a:xfrm>
            <a:prstGeom prst="rect">
              <a:avLst/>
            </a:prstGeom>
            <a:noFill/>
            <a:ln>
              <a:noFill/>
            </a:ln>
          </p:spPr>
        </p:pic>
        <p:sp>
          <p:nvSpPr>
            <p:cNvPr id="371" name="Google Shape;371;p47"/>
            <p:cNvSpPr txBox="1"/>
            <p:nvPr/>
          </p:nvSpPr>
          <p:spPr>
            <a:xfrm>
              <a:off x="4698725" y="4358800"/>
              <a:ext cx="1130100" cy="32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FF"/>
                  </a:solidFill>
                  <a:latin typeface="Arial"/>
                  <a:ea typeface="Arial"/>
                  <a:cs typeface="Arial"/>
                  <a:sym typeface="Arial"/>
                </a:rPr>
                <a:t>看電視</a:t>
              </a:r>
              <a:endParaRPr b="0" i="0" sz="1400" u="none" cap="none" strike="noStrike">
                <a:solidFill>
                  <a:srgbClr val="0000FF"/>
                </a:solidFill>
                <a:latin typeface="Arial"/>
                <a:ea typeface="Arial"/>
                <a:cs typeface="Arial"/>
                <a:sym typeface="Arial"/>
              </a:endParaRPr>
            </a:p>
          </p:txBody>
        </p:sp>
        <p:sp>
          <p:nvSpPr>
            <p:cNvPr id="372" name="Google Shape;372;p47"/>
            <p:cNvSpPr txBox="1"/>
            <p:nvPr/>
          </p:nvSpPr>
          <p:spPr>
            <a:xfrm>
              <a:off x="5992300" y="2671425"/>
              <a:ext cx="1130100" cy="32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FF"/>
                  </a:solidFill>
                  <a:latin typeface="Arial"/>
                  <a:ea typeface="Arial"/>
                  <a:cs typeface="Arial"/>
                  <a:sym typeface="Arial"/>
                </a:rPr>
                <a:t>讀書</a:t>
              </a:r>
              <a:endParaRPr b="0" i="0" sz="1400" u="none" cap="none" strike="noStrike">
                <a:solidFill>
                  <a:srgbClr val="0000FF"/>
                </a:solidFill>
                <a:latin typeface="Arial"/>
                <a:ea typeface="Arial"/>
                <a:cs typeface="Arial"/>
                <a:sym typeface="Arial"/>
              </a:endParaRPr>
            </a:p>
          </p:txBody>
        </p:sp>
        <p:sp>
          <p:nvSpPr>
            <p:cNvPr id="373" name="Google Shape;373;p47"/>
            <p:cNvSpPr txBox="1"/>
            <p:nvPr/>
          </p:nvSpPr>
          <p:spPr>
            <a:xfrm>
              <a:off x="6365650" y="3704850"/>
              <a:ext cx="1130100" cy="32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FF"/>
                  </a:solidFill>
                  <a:latin typeface="Arial"/>
                  <a:ea typeface="Arial"/>
                  <a:cs typeface="Arial"/>
                  <a:sym typeface="Arial"/>
                </a:rPr>
                <a:t>音樂</a:t>
              </a:r>
              <a:endParaRPr b="0" i="0" sz="1400" u="none" cap="none" strike="noStrike">
                <a:solidFill>
                  <a:srgbClr val="0000FF"/>
                </a:solidFill>
                <a:latin typeface="Arial"/>
                <a:ea typeface="Arial"/>
                <a:cs typeface="Arial"/>
                <a:sym typeface="Arial"/>
              </a:endParaRPr>
            </a:p>
          </p:txBody>
        </p:sp>
      </p:grpSp>
      <p:grpSp>
        <p:nvGrpSpPr>
          <p:cNvPr id="374" name="Google Shape;374;p47"/>
          <p:cNvGrpSpPr/>
          <p:nvPr/>
        </p:nvGrpSpPr>
        <p:grpSpPr>
          <a:xfrm>
            <a:off x="472300" y="2571750"/>
            <a:ext cx="4640350" cy="2429950"/>
            <a:chOff x="-1725" y="2613700"/>
            <a:chExt cx="4640350" cy="2429950"/>
          </a:xfrm>
        </p:grpSpPr>
        <p:grpSp>
          <p:nvGrpSpPr>
            <p:cNvPr id="375" name="Google Shape;375;p47"/>
            <p:cNvGrpSpPr/>
            <p:nvPr/>
          </p:nvGrpSpPr>
          <p:grpSpPr>
            <a:xfrm>
              <a:off x="-1725" y="2613700"/>
              <a:ext cx="3898900" cy="2429950"/>
              <a:chOff x="-1725" y="2613700"/>
              <a:chExt cx="3898900" cy="2429950"/>
            </a:xfrm>
          </p:grpSpPr>
          <p:grpSp>
            <p:nvGrpSpPr>
              <p:cNvPr id="376" name="Google Shape;376;p47"/>
              <p:cNvGrpSpPr/>
              <p:nvPr/>
            </p:nvGrpSpPr>
            <p:grpSpPr>
              <a:xfrm>
                <a:off x="472300" y="2613700"/>
                <a:ext cx="3424875" cy="2429950"/>
                <a:chOff x="472300" y="2613700"/>
                <a:chExt cx="3424875" cy="2429950"/>
              </a:xfrm>
            </p:grpSpPr>
            <p:grpSp>
              <p:nvGrpSpPr>
                <p:cNvPr id="377" name="Google Shape;377;p47"/>
                <p:cNvGrpSpPr/>
                <p:nvPr/>
              </p:nvGrpSpPr>
              <p:grpSpPr>
                <a:xfrm>
                  <a:off x="472300" y="2613700"/>
                  <a:ext cx="3424875" cy="2377500"/>
                  <a:chOff x="472300" y="2613700"/>
                  <a:chExt cx="3424875" cy="2377500"/>
                </a:xfrm>
              </p:grpSpPr>
              <p:pic>
                <p:nvPicPr>
                  <p:cNvPr id="378" name="Google Shape;378;p47"/>
                  <p:cNvPicPr preferRelativeResize="0"/>
                  <p:nvPr/>
                </p:nvPicPr>
                <p:blipFill rotWithShape="1">
                  <a:blip r:embed="rId4">
                    <a:alphaModFix/>
                  </a:blip>
                  <a:srcRect b="0" l="0" r="0" t="0"/>
                  <a:stretch/>
                </p:blipFill>
                <p:spPr>
                  <a:xfrm>
                    <a:off x="472300" y="2862775"/>
                    <a:ext cx="2918176" cy="2060900"/>
                  </a:xfrm>
                  <a:prstGeom prst="rect">
                    <a:avLst/>
                  </a:prstGeom>
                  <a:noFill/>
                  <a:ln>
                    <a:noFill/>
                  </a:ln>
                </p:spPr>
              </p:pic>
              <p:sp>
                <p:nvSpPr>
                  <p:cNvPr id="379" name="Google Shape;379;p47"/>
                  <p:cNvSpPr txBox="1"/>
                  <p:nvPr/>
                </p:nvSpPr>
                <p:spPr>
                  <a:xfrm>
                    <a:off x="1403275" y="2613700"/>
                    <a:ext cx="2493900" cy="34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Logistic Regression</a:t>
                    </a:r>
                    <a:endParaRPr b="0" i="0" sz="1800" u="none" cap="none" strike="noStrike">
                      <a:solidFill>
                        <a:srgbClr val="000000"/>
                      </a:solidFill>
                      <a:latin typeface="Arial"/>
                      <a:ea typeface="Arial"/>
                      <a:cs typeface="Arial"/>
                      <a:sym typeface="Arial"/>
                    </a:endParaRPr>
                  </a:p>
                </p:txBody>
              </p:sp>
              <p:sp>
                <p:nvSpPr>
                  <p:cNvPr id="380" name="Google Shape;380;p47"/>
                  <p:cNvSpPr/>
                  <p:nvPr/>
                </p:nvSpPr>
                <p:spPr>
                  <a:xfrm>
                    <a:off x="1271425" y="4520625"/>
                    <a:ext cx="166800" cy="1797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47"/>
                  <p:cNvSpPr/>
                  <p:nvPr/>
                </p:nvSpPr>
                <p:spPr>
                  <a:xfrm>
                    <a:off x="1957225" y="3072825"/>
                    <a:ext cx="166800" cy="1797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47"/>
                  <p:cNvSpPr/>
                  <p:nvPr/>
                </p:nvSpPr>
                <p:spPr>
                  <a:xfrm>
                    <a:off x="2566825" y="4520625"/>
                    <a:ext cx="166800" cy="1797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47"/>
                  <p:cNvSpPr txBox="1"/>
                  <p:nvPr/>
                </p:nvSpPr>
                <p:spPr>
                  <a:xfrm>
                    <a:off x="964925" y="4663600"/>
                    <a:ext cx="1130100" cy="32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FF"/>
                        </a:solidFill>
                        <a:latin typeface="Arial"/>
                        <a:ea typeface="Arial"/>
                        <a:cs typeface="Arial"/>
                        <a:sym typeface="Arial"/>
                      </a:rPr>
                      <a:t>看電視</a:t>
                    </a:r>
                    <a:endParaRPr b="0" i="0" sz="1400" u="none" cap="none" strike="noStrike">
                      <a:solidFill>
                        <a:srgbClr val="0000FF"/>
                      </a:solidFill>
                      <a:latin typeface="Arial"/>
                      <a:ea typeface="Arial"/>
                      <a:cs typeface="Arial"/>
                      <a:sym typeface="Arial"/>
                    </a:endParaRPr>
                  </a:p>
                </p:txBody>
              </p:sp>
              <p:sp>
                <p:nvSpPr>
                  <p:cNvPr id="384" name="Google Shape;384;p47"/>
                  <p:cNvSpPr txBox="1"/>
                  <p:nvPr/>
                </p:nvSpPr>
                <p:spPr>
                  <a:xfrm>
                    <a:off x="1603525" y="3358650"/>
                    <a:ext cx="1130100" cy="32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FF"/>
                        </a:solidFill>
                        <a:latin typeface="Arial"/>
                        <a:ea typeface="Arial"/>
                        <a:cs typeface="Arial"/>
                        <a:sym typeface="Arial"/>
                      </a:rPr>
                      <a:t>讀書</a:t>
                    </a:r>
                    <a:endParaRPr b="0" i="0" sz="1400" u="none" cap="none" strike="noStrike">
                      <a:solidFill>
                        <a:srgbClr val="0000FF"/>
                      </a:solidFill>
                      <a:latin typeface="Arial"/>
                      <a:ea typeface="Arial"/>
                      <a:cs typeface="Arial"/>
                      <a:sym typeface="Arial"/>
                    </a:endParaRPr>
                  </a:p>
                </p:txBody>
              </p:sp>
              <p:sp>
                <p:nvSpPr>
                  <p:cNvPr id="385" name="Google Shape;385;p47"/>
                  <p:cNvSpPr txBox="1"/>
                  <p:nvPr/>
                </p:nvSpPr>
                <p:spPr>
                  <a:xfrm>
                    <a:off x="2365525" y="4654050"/>
                    <a:ext cx="1130100" cy="32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FF"/>
                        </a:solidFill>
                        <a:latin typeface="Arial"/>
                        <a:ea typeface="Arial"/>
                        <a:cs typeface="Arial"/>
                        <a:sym typeface="Arial"/>
                      </a:rPr>
                      <a:t>音樂</a:t>
                    </a:r>
                    <a:endParaRPr b="0" i="0" sz="1400" u="none" cap="none" strike="noStrike">
                      <a:solidFill>
                        <a:srgbClr val="0000FF"/>
                      </a:solidFill>
                      <a:latin typeface="Arial"/>
                      <a:ea typeface="Arial"/>
                      <a:cs typeface="Arial"/>
                      <a:sym typeface="Arial"/>
                    </a:endParaRPr>
                  </a:p>
                </p:txBody>
              </p:sp>
            </p:grpSp>
            <p:sp>
              <p:nvSpPr>
                <p:cNvPr id="386" name="Google Shape;386;p47"/>
                <p:cNvSpPr txBox="1"/>
                <p:nvPr/>
              </p:nvSpPr>
              <p:spPr>
                <a:xfrm>
                  <a:off x="1750875" y="4799750"/>
                  <a:ext cx="680700" cy="24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興趣</a:t>
                  </a:r>
                  <a:endParaRPr b="0" i="0" sz="1400" u="none" cap="none" strike="noStrike">
                    <a:solidFill>
                      <a:srgbClr val="000000"/>
                    </a:solidFill>
                    <a:latin typeface="Arial"/>
                    <a:ea typeface="Arial"/>
                    <a:cs typeface="Arial"/>
                    <a:sym typeface="Arial"/>
                  </a:endParaRPr>
                </a:p>
              </p:txBody>
            </p:sp>
          </p:grpSp>
          <p:sp>
            <p:nvSpPr>
              <p:cNvPr id="387" name="Google Shape;387;p47"/>
              <p:cNvSpPr txBox="1"/>
              <p:nvPr/>
            </p:nvSpPr>
            <p:spPr>
              <a:xfrm>
                <a:off x="-1725" y="3656750"/>
                <a:ext cx="680700" cy="24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成功</a:t>
                </a:r>
                <a:endParaRPr b="0" i="0" sz="1400" u="none" cap="none" strike="noStrike">
                  <a:solidFill>
                    <a:srgbClr val="000000"/>
                  </a:solidFill>
                  <a:latin typeface="Arial"/>
                  <a:ea typeface="Arial"/>
                  <a:cs typeface="Arial"/>
                  <a:sym typeface="Arial"/>
                </a:endParaRPr>
              </a:p>
            </p:txBody>
          </p:sp>
        </p:grpSp>
        <p:sp>
          <p:nvSpPr>
            <p:cNvPr id="388" name="Google Shape;388;p47"/>
            <p:cNvSpPr txBox="1"/>
            <p:nvPr/>
          </p:nvSpPr>
          <p:spPr>
            <a:xfrm>
              <a:off x="1958425" y="3750050"/>
              <a:ext cx="2680200" cy="39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無意義轉換</a:t>
              </a:r>
              <a:endParaRPr b="0" i="0" sz="1800" u="none" cap="none" strike="noStrike">
                <a:solidFill>
                  <a:srgbClr val="FF0000"/>
                </a:solidFill>
                <a:latin typeface="Arial"/>
                <a:ea typeface="Arial"/>
                <a:cs typeface="Arial"/>
                <a:sym typeface="Aria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48"/>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i="0" lang="zh-TW" sz="2400" u="none" cap="none" strike="noStrike">
                <a:solidFill>
                  <a:schemeClr val="dk1"/>
                </a:solidFill>
                <a:latin typeface="Arial"/>
                <a:ea typeface="Arial"/>
                <a:cs typeface="Arial"/>
                <a:sym typeface="Arial"/>
              </a:rPr>
              <a:t>One Hot Encoding（無序類別）(2/2)</a:t>
            </a:r>
            <a:endParaRPr b="1" i="0" sz="2400" u="none" cap="none" strike="noStrike">
              <a:solidFill>
                <a:schemeClr val="dk1"/>
              </a:solidFill>
              <a:latin typeface="Arial"/>
              <a:ea typeface="Arial"/>
              <a:cs typeface="Arial"/>
              <a:sym typeface="Arial"/>
            </a:endParaRPr>
          </a:p>
        </p:txBody>
      </p:sp>
      <p:sp>
        <p:nvSpPr>
          <p:cNvPr id="394" name="Google Shape;394;p48"/>
          <p:cNvSpPr txBox="1"/>
          <p:nvPr>
            <p:ph idx="4294967295" type="body"/>
          </p:nvPr>
        </p:nvSpPr>
        <p:spPr>
          <a:xfrm>
            <a:off x="311700" y="975375"/>
            <a:ext cx="8520600" cy="3872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b="0" i="0" lang="zh-TW" sz="1800" u="none" cap="none" strike="noStrike">
                <a:solidFill>
                  <a:schemeClr val="dk2"/>
                </a:solidFill>
                <a:latin typeface="Arial"/>
                <a:ea typeface="Arial"/>
                <a:cs typeface="Arial"/>
                <a:sym typeface="Arial"/>
              </a:rPr>
              <a:t>將</a:t>
            </a:r>
            <a:r>
              <a:rPr b="0" i="0" lang="zh-TW" sz="1800" u="none" cap="none" strike="noStrike">
                <a:solidFill>
                  <a:srgbClr val="FF0000"/>
                </a:solidFill>
                <a:latin typeface="Arial"/>
                <a:ea typeface="Arial"/>
                <a:cs typeface="Arial"/>
                <a:sym typeface="Arial"/>
              </a:rPr>
              <a:t>無序</a:t>
            </a:r>
            <a:r>
              <a:rPr b="0" i="0" lang="zh-TW" sz="1800" u="none" cap="none" strike="noStrike">
                <a:solidFill>
                  <a:schemeClr val="dk2"/>
                </a:solidFill>
                <a:latin typeface="Arial"/>
                <a:ea typeface="Arial"/>
                <a:cs typeface="Arial"/>
                <a:sym typeface="Arial"/>
              </a:rPr>
              <a:t>的categorical feature轉換成數字以當作模型的輸入。</a:t>
            </a:r>
            <a:endParaRPr b="0" i="0" sz="1800" u="none" cap="none" strike="noStrike">
              <a:solidFill>
                <a:schemeClr val="dk2"/>
              </a:solidFill>
              <a:latin typeface="Arial"/>
              <a:ea typeface="Arial"/>
              <a:cs typeface="Arial"/>
              <a:sym typeface="Arial"/>
            </a:endParaRPr>
          </a:p>
        </p:txBody>
      </p:sp>
      <p:pic>
        <p:nvPicPr>
          <p:cNvPr id="395" name="Google Shape;395;p48"/>
          <p:cNvPicPr preferRelativeResize="0"/>
          <p:nvPr/>
        </p:nvPicPr>
        <p:blipFill rotWithShape="1">
          <a:blip r:embed="rId3">
            <a:alphaModFix/>
          </a:blip>
          <a:srcRect b="0" l="0" r="0" t="0"/>
          <a:stretch/>
        </p:blipFill>
        <p:spPr>
          <a:xfrm>
            <a:off x="6652300" y="3180112"/>
            <a:ext cx="1780750" cy="1327675"/>
          </a:xfrm>
          <a:prstGeom prst="rect">
            <a:avLst/>
          </a:prstGeom>
          <a:noFill/>
          <a:ln>
            <a:noFill/>
          </a:ln>
        </p:spPr>
      </p:pic>
      <p:graphicFrame>
        <p:nvGraphicFramePr>
          <p:cNvPr id="396" name="Google Shape;396;p48"/>
          <p:cNvGraphicFramePr/>
          <p:nvPr/>
        </p:nvGraphicFramePr>
        <p:xfrm>
          <a:off x="1492600" y="1873013"/>
          <a:ext cx="3000000" cy="3000000"/>
        </p:xfrm>
        <a:graphic>
          <a:graphicData uri="http://schemas.openxmlformats.org/drawingml/2006/table">
            <a:tbl>
              <a:tblPr>
                <a:noFill/>
                <a:tableStyleId>{16D27FE4-B622-4A0D-B093-6ED7396536B4}</a:tableStyleId>
              </a:tblPr>
              <a:tblGrid>
                <a:gridCol w="1624925"/>
                <a:gridCol w="1624925"/>
                <a:gridCol w="1624925"/>
                <a:gridCol w="162492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興趣- feature（X)</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看電視</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讀書</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音樂</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成功與否- label(y)</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是</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否</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否</a:t>
                      </a:r>
                      <a:endParaRPr sz="1400" u="none" cap="none" strike="noStrike"/>
                    </a:p>
                  </a:txBody>
                  <a:tcPr marT="91425" marB="91425" marR="91425" marL="91425"/>
                </a:tc>
              </a:tr>
            </a:tbl>
          </a:graphicData>
        </a:graphic>
      </p:graphicFrame>
      <p:sp>
        <p:nvSpPr>
          <p:cNvPr id="397" name="Google Shape;397;p48"/>
          <p:cNvSpPr txBox="1"/>
          <p:nvPr/>
        </p:nvSpPr>
        <p:spPr>
          <a:xfrm>
            <a:off x="501550" y="1387250"/>
            <a:ext cx="3116100" cy="32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ex: 最大興趣預測未來成功與否 </a:t>
            </a:r>
            <a:endParaRPr b="0" i="0" sz="1400" u="none" cap="none" strike="noStrike">
              <a:solidFill>
                <a:srgbClr val="000000"/>
              </a:solidFill>
              <a:latin typeface="Arial"/>
              <a:ea typeface="Arial"/>
              <a:cs typeface="Arial"/>
              <a:sym typeface="Arial"/>
            </a:endParaRPr>
          </a:p>
        </p:txBody>
      </p:sp>
      <p:sp>
        <p:nvSpPr>
          <p:cNvPr id="398" name="Google Shape;398;p48"/>
          <p:cNvSpPr txBox="1"/>
          <p:nvPr/>
        </p:nvSpPr>
        <p:spPr>
          <a:xfrm>
            <a:off x="5073500" y="702800"/>
            <a:ext cx="4780800" cy="35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zh-TW" sz="1800" u="none" cap="none" strike="noStrike">
                <a:solidFill>
                  <a:srgbClr val="0000FF"/>
                </a:solidFill>
                <a:latin typeface="Arial"/>
                <a:ea typeface="Arial"/>
                <a:cs typeface="Arial"/>
                <a:sym typeface="Arial"/>
              </a:rPr>
              <a:t>7-One Hot Encoding Example</a:t>
            </a:r>
            <a:endParaRPr b="1" i="0" sz="1400" u="none" cap="none" strike="noStrike">
              <a:solidFill>
                <a:srgbClr val="0000FF"/>
              </a:solidFill>
              <a:latin typeface="Arial"/>
              <a:ea typeface="Arial"/>
              <a:cs typeface="Arial"/>
              <a:sym typeface="Arial"/>
            </a:endParaRPr>
          </a:p>
        </p:txBody>
      </p:sp>
      <p:grpSp>
        <p:nvGrpSpPr>
          <p:cNvPr id="399" name="Google Shape;399;p48"/>
          <p:cNvGrpSpPr/>
          <p:nvPr/>
        </p:nvGrpSpPr>
        <p:grpSpPr>
          <a:xfrm>
            <a:off x="1345350" y="2814175"/>
            <a:ext cx="6314425" cy="1639500"/>
            <a:chOff x="472300" y="2596075"/>
            <a:chExt cx="6314425" cy="1639500"/>
          </a:xfrm>
        </p:grpSpPr>
        <p:sp>
          <p:nvSpPr>
            <p:cNvPr id="400" name="Google Shape;400;p48"/>
            <p:cNvSpPr txBox="1"/>
            <p:nvPr/>
          </p:nvSpPr>
          <p:spPr>
            <a:xfrm>
              <a:off x="5138825" y="2596075"/>
              <a:ext cx="1647900" cy="32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X (</a:t>
              </a:r>
              <a:r>
                <a:rPr b="0" i="0" lang="zh-TW" sz="1400" u="none" cap="none" strike="noStrike">
                  <a:solidFill>
                    <a:srgbClr val="FF0000"/>
                  </a:solidFill>
                  <a:latin typeface="Arial"/>
                  <a:ea typeface="Arial"/>
                  <a:cs typeface="Arial"/>
                  <a:sym typeface="Arial"/>
                </a:rPr>
                <a:t>feature 擴充</a:t>
              </a:r>
              <a:r>
                <a:rPr b="0" i="0" lang="zh-TW"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401" name="Google Shape;401;p48"/>
            <p:cNvPicPr preferRelativeResize="0"/>
            <p:nvPr/>
          </p:nvPicPr>
          <p:blipFill rotWithShape="1">
            <a:blip r:embed="rId4">
              <a:alphaModFix/>
            </a:blip>
            <a:srcRect b="0" l="0" r="0" t="0"/>
            <a:stretch/>
          </p:blipFill>
          <p:spPr>
            <a:xfrm>
              <a:off x="472300" y="2775800"/>
              <a:ext cx="1789680" cy="1459775"/>
            </a:xfrm>
            <a:prstGeom prst="rect">
              <a:avLst/>
            </a:prstGeom>
            <a:noFill/>
            <a:ln>
              <a:noFill/>
            </a:ln>
          </p:spPr>
        </p:pic>
      </p:grpSp>
      <p:sp>
        <p:nvSpPr>
          <p:cNvPr id="402" name="Google Shape;402;p48"/>
          <p:cNvSpPr/>
          <p:nvPr/>
        </p:nvSpPr>
        <p:spPr>
          <a:xfrm>
            <a:off x="3055125" y="3603200"/>
            <a:ext cx="2364000" cy="481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One Hot Encoding</a:t>
            </a:r>
            <a:endParaRPr b="0" i="0" sz="1400" u="none" cap="none" strike="noStrike">
              <a:solidFill>
                <a:srgbClr val="000000"/>
              </a:solidFill>
              <a:latin typeface="Arial"/>
              <a:ea typeface="Arial"/>
              <a:cs typeface="Arial"/>
              <a:sym typeface="Arial"/>
            </a:endParaRPr>
          </a:p>
        </p:txBody>
      </p:sp>
      <p:grpSp>
        <p:nvGrpSpPr>
          <p:cNvPr id="403" name="Google Shape;403;p48"/>
          <p:cNvGrpSpPr/>
          <p:nvPr/>
        </p:nvGrpSpPr>
        <p:grpSpPr>
          <a:xfrm>
            <a:off x="1953675" y="2814200"/>
            <a:ext cx="959975" cy="329400"/>
            <a:chOff x="1070125" y="2596075"/>
            <a:chExt cx="959975" cy="329400"/>
          </a:xfrm>
        </p:grpSpPr>
        <p:sp>
          <p:nvSpPr>
            <p:cNvPr id="404" name="Google Shape;404;p48"/>
            <p:cNvSpPr txBox="1"/>
            <p:nvPr/>
          </p:nvSpPr>
          <p:spPr>
            <a:xfrm>
              <a:off x="1070125" y="2596075"/>
              <a:ext cx="274500" cy="32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X </a:t>
              </a:r>
              <a:endParaRPr b="0" i="0" sz="1400" u="none" cap="none" strike="noStrike">
                <a:solidFill>
                  <a:srgbClr val="000000"/>
                </a:solidFill>
                <a:latin typeface="Arial"/>
                <a:ea typeface="Arial"/>
                <a:cs typeface="Arial"/>
                <a:sym typeface="Arial"/>
              </a:endParaRPr>
            </a:p>
          </p:txBody>
        </p:sp>
        <p:sp>
          <p:nvSpPr>
            <p:cNvPr id="405" name="Google Shape;405;p48"/>
            <p:cNvSpPr txBox="1"/>
            <p:nvPr/>
          </p:nvSpPr>
          <p:spPr>
            <a:xfrm>
              <a:off x="1624500" y="2596075"/>
              <a:ext cx="405600" cy="32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y </a:t>
              </a:r>
              <a:endParaRPr b="0" i="0" sz="1400" u="none" cap="none" strike="noStrike">
                <a:solidFill>
                  <a:srgbClr val="000000"/>
                </a:solidFill>
                <a:latin typeface="Arial"/>
                <a:ea typeface="Arial"/>
                <a:cs typeface="Arial"/>
                <a:sym typeface="Arial"/>
              </a:endParaRPr>
            </a:p>
          </p:txBody>
        </p:sp>
      </p:grpSp>
      <p:pic>
        <p:nvPicPr>
          <p:cNvPr id="406" name="Google Shape;406;p48"/>
          <p:cNvPicPr preferRelativeResize="0"/>
          <p:nvPr/>
        </p:nvPicPr>
        <p:blipFill rotWithShape="1">
          <a:blip r:embed="rId5">
            <a:alphaModFix/>
          </a:blip>
          <a:srcRect b="0" l="0" r="0" t="0"/>
          <a:stretch/>
        </p:blipFill>
        <p:spPr>
          <a:xfrm>
            <a:off x="3124425" y="2814200"/>
            <a:ext cx="2756275" cy="527050"/>
          </a:xfrm>
          <a:prstGeom prst="rect">
            <a:avLst/>
          </a:prstGeom>
          <a:noFill/>
          <a:ln>
            <a:noFill/>
          </a:ln>
        </p:spPr>
      </p:pic>
      <p:pic>
        <p:nvPicPr>
          <p:cNvPr id="407" name="Google Shape;407;p48"/>
          <p:cNvPicPr preferRelativeResize="0"/>
          <p:nvPr/>
        </p:nvPicPr>
        <p:blipFill rotWithShape="1">
          <a:blip r:embed="rId6">
            <a:alphaModFix/>
          </a:blip>
          <a:srcRect b="0" l="0" r="0" t="0"/>
          <a:stretch/>
        </p:blipFill>
        <p:spPr>
          <a:xfrm>
            <a:off x="8433050" y="827250"/>
            <a:ext cx="310507" cy="329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49"/>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lang="zh-TW">
                <a:solidFill>
                  <a:schemeClr val="dk1"/>
                </a:solidFill>
              </a:rPr>
              <a:t>Label</a:t>
            </a:r>
            <a:r>
              <a:rPr b="1" i="0" lang="zh-TW" sz="2400" u="none" cap="none" strike="noStrike">
                <a:solidFill>
                  <a:schemeClr val="dk1"/>
                </a:solidFill>
                <a:latin typeface="Arial"/>
                <a:ea typeface="Arial"/>
                <a:cs typeface="Arial"/>
                <a:sym typeface="Arial"/>
              </a:rPr>
              <a:t> Encoding（有序類別）(1/2)</a:t>
            </a:r>
            <a:endParaRPr b="1" i="0" sz="2400" u="none" cap="none" strike="noStrike">
              <a:solidFill>
                <a:schemeClr val="dk1"/>
              </a:solidFill>
              <a:latin typeface="Arial"/>
              <a:ea typeface="Arial"/>
              <a:cs typeface="Arial"/>
              <a:sym typeface="Arial"/>
            </a:endParaRPr>
          </a:p>
        </p:txBody>
      </p:sp>
      <p:sp>
        <p:nvSpPr>
          <p:cNvPr id="413" name="Google Shape;413;p49"/>
          <p:cNvSpPr txBox="1"/>
          <p:nvPr>
            <p:ph idx="4294967295" type="body"/>
          </p:nvPr>
        </p:nvSpPr>
        <p:spPr>
          <a:xfrm>
            <a:off x="311700" y="975375"/>
            <a:ext cx="8520600" cy="3872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b="0" i="0" lang="zh-TW" sz="1800" u="none" cap="none" strike="noStrike">
                <a:solidFill>
                  <a:schemeClr val="dk2"/>
                </a:solidFill>
                <a:latin typeface="Arial"/>
                <a:ea typeface="Arial"/>
                <a:cs typeface="Arial"/>
                <a:sym typeface="Arial"/>
              </a:rPr>
              <a:t>衣服size具有強度上的相關性，regression的模型會將之</a:t>
            </a:r>
            <a:r>
              <a:rPr b="0" i="0" lang="zh-TW" sz="1800" u="none" cap="none" strike="noStrike">
                <a:solidFill>
                  <a:srgbClr val="0000FF"/>
                </a:solidFill>
                <a:latin typeface="Arial"/>
                <a:ea typeface="Arial"/>
                <a:cs typeface="Arial"/>
                <a:sym typeface="Arial"/>
              </a:rPr>
              <a:t>視為有強度上的差異</a:t>
            </a:r>
            <a:r>
              <a:rPr b="0" i="0" lang="zh-TW" sz="1800" u="none" cap="none" strike="noStrike">
                <a:solidFill>
                  <a:schemeClr val="dk2"/>
                </a:solidFill>
                <a:latin typeface="Arial"/>
                <a:ea typeface="Arial"/>
                <a:cs typeface="Arial"/>
                <a:sym typeface="Arial"/>
              </a:rPr>
              <a:t>，在意義上是正確的。</a:t>
            </a:r>
            <a:endParaRPr b="0" i="0" sz="1800" u="none" cap="none" strike="noStrike">
              <a:solidFill>
                <a:schemeClr val="dk2"/>
              </a:solidFill>
              <a:latin typeface="Arial"/>
              <a:ea typeface="Arial"/>
              <a:cs typeface="Arial"/>
              <a:sym typeface="Arial"/>
            </a:endParaRPr>
          </a:p>
        </p:txBody>
      </p:sp>
      <p:graphicFrame>
        <p:nvGraphicFramePr>
          <p:cNvPr id="414" name="Google Shape;414;p49"/>
          <p:cNvGraphicFramePr/>
          <p:nvPr/>
        </p:nvGraphicFramePr>
        <p:xfrm>
          <a:off x="472300" y="1716575"/>
          <a:ext cx="3000000" cy="3000000"/>
        </p:xfrm>
        <a:graphic>
          <a:graphicData uri="http://schemas.openxmlformats.org/drawingml/2006/table">
            <a:tbl>
              <a:tblPr>
                <a:noFill/>
                <a:tableStyleId>{16D27FE4-B622-4A0D-B093-6ED7396536B4}</a:tableStyleId>
              </a:tblPr>
              <a:tblGrid>
                <a:gridCol w="1624925"/>
                <a:gridCol w="1624925"/>
                <a:gridCol w="1624925"/>
                <a:gridCol w="1624925"/>
                <a:gridCol w="162492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feature（X)</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S(0)</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M(1)</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L(2)</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XL(3)</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成功與否- label(y)</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否</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否</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是</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是</a:t>
                      </a:r>
                      <a:endParaRPr sz="1400" u="none" cap="none" strike="noStrike"/>
                    </a:p>
                  </a:txBody>
                  <a:tcPr marT="91425" marB="91425" marR="91425" marL="91425"/>
                </a:tc>
              </a:tr>
            </a:tbl>
          </a:graphicData>
        </a:graphic>
      </p:graphicFrame>
      <p:grpSp>
        <p:nvGrpSpPr>
          <p:cNvPr id="415" name="Google Shape;415;p49"/>
          <p:cNvGrpSpPr/>
          <p:nvPr/>
        </p:nvGrpSpPr>
        <p:grpSpPr>
          <a:xfrm>
            <a:off x="4587100" y="2619900"/>
            <a:ext cx="3023325" cy="2423750"/>
            <a:chOff x="472300" y="2619900"/>
            <a:chExt cx="3023325" cy="2423750"/>
          </a:xfrm>
        </p:grpSpPr>
        <p:grpSp>
          <p:nvGrpSpPr>
            <p:cNvPr id="416" name="Google Shape;416;p49"/>
            <p:cNvGrpSpPr/>
            <p:nvPr/>
          </p:nvGrpSpPr>
          <p:grpSpPr>
            <a:xfrm>
              <a:off x="472300" y="2619900"/>
              <a:ext cx="3023325" cy="2371300"/>
              <a:chOff x="472300" y="2619900"/>
              <a:chExt cx="3023325" cy="2371300"/>
            </a:xfrm>
          </p:grpSpPr>
          <p:pic>
            <p:nvPicPr>
              <p:cNvPr id="417" name="Google Shape;417;p49"/>
              <p:cNvPicPr preferRelativeResize="0"/>
              <p:nvPr/>
            </p:nvPicPr>
            <p:blipFill rotWithShape="1">
              <a:blip r:embed="rId3">
                <a:alphaModFix/>
              </a:blip>
              <a:srcRect b="0" l="0" r="0" t="0"/>
              <a:stretch/>
            </p:blipFill>
            <p:spPr>
              <a:xfrm>
                <a:off x="472300" y="2862775"/>
                <a:ext cx="2918176" cy="2060900"/>
              </a:xfrm>
              <a:prstGeom prst="rect">
                <a:avLst/>
              </a:prstGeom>
              <a:noFill/>
              <a:ln>
                <a:noFill/>
              </a:ln>
            </p:spPr>
          </p:pic>
          <p:sp>
            <p:nvSpPr>
              <p:cNvPr id="418" name="Google Shape;418;p49"/>
              <p:cNvSpPr txBox="1"/>
              <p:nvPr/>
            </p:nvSpPr>
            <p:spPr>
              <a:xfrm>
                <a:off x="1001725" y="2619900"/>
                <a:ext cx="2493900" cy="34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Logistic Regression</a:t>
                </a:r>
                <a:endParaRPr b="0" i="0" sz="1800" u="none" cap="none" strike="noStrike">
                  <a:solidFill>
                    <a:srgbClr val="000000"/>
                  </a:solidFill>
                  <a:latin typeface="Arial"/>
                  <a:ea typeface="Arial"/>
                  <a:cs typeface="Arial"/>
                  <a:sym typeface="Arial"/>
                </a:endParaRPr>
              </a:p>
            </p:txBody>
          </p:sp>
          <p:sp>
            <p:nvSpPr>
              <p:cNvPr id="419" name="Google Shape;419;p49"/>
              <p:cNvSpPr/>
              <p:nvPr/>
            </p:nvSpPr>
            <p:spPr>
              <a:xfrm>
                <a:off x="1271425" y="4520625"/>
                <a:ext cx="166800" cy="1797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49"/>
              <p:cNvSpPr/>
              <p:nvPr/>
            </p:nvSpPr>
            <p:spPr>
              <a:xfrm>
                <a:off x="1957225" y="3072825"/>
                <a:ext cx="166800" cy="1797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49"/>
              <p:cNvSpPr/>
              <p:nvPr/>
            </p:nvSpPr>
            <p:spPr>
              <a:xfrm>
                <a:off x="2566825" y="3072825"/>
                <a:ext cx="166800" cy="1797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49"/>
              <p:cNvSpPr txBox="1"/>
              <p:nvPr/>
            </p:nvSpPr>
            <p:spPr>
              <a:xfrm>
                <a:off x="1193525" y="4663600"/>
                <a:ext cx="1130100" cy="32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FF"/>
                    </a:solidFill>
                    <a:latin typeface="Arial"/>
                    <a:ea typeface="Arial"/>
                    <a:cs typeface="Arial"/>
                    <a:sym typeface="Arial"/>
                  </a:rPr>
                  <a:t>M</a:t>
                </a:r>
                <a:endParaRPr b="0" i="0" sz="1400" u="none" cap="none" strike="noStrike">
                  <a:solidFill>
                    <a:srgbClr val="0000FF"/>
                  </a:solidFill>
                  <a:latin typeface="Arial"/>
                  <a:ea typeface="Arial"/>
                  <a:cs typeface="Arial"/>
                  <a:sym typeface="Arial"/>
                </a:endParaRPr>
              </a:p>
            </p:txBody>
          </p:sp>
          <p:sp>
            <p:nvSpPr>
              <p:cNvPr id="423" name="Google Shape;423;p49"/>
              <p:cNvSpPr txBox="1"/>
              <p:nvPr/>
            </p:nvSpPr>
            <p:spPr>
              <a:xfrm>
                <a:off x="1603525" y="3358650"/>
                <a:ext cx="1130100" cy="32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FF"/>
                    </a:solidFill>
                    <a:latin typeface="Arial"/>
                    <a:ea typeface="Arial"/>
                    <a:cs typeface="Arial"/>
                    <a:sym typeface="Arial"/>
                  </a:rPr>
                  <a:t>L</a:t>
                </a:r>
                <a:endParaRPr b="0" i="0" sz="1400" u="none" cap="none" strike="noStrike">
                  <a:solidFill>
                    <a:srgbClr val="0000FF"/>
                  </a:solidFill>
                  <a:latin typeface="Arial"/>
                  <a:ea typeface="Arial"/>
                  <a:cs typeface="Arial"/>
                  <a:sym typeface="Arial"/>
                </a:endParaRPr>
              </a:p>
            </p:txBody>
          </p:sp>
          <p:sp>
            <p:nvSpPr>
              <p:cNvPr id="424" name="Google Shape;424;p49"/>
              <p:cNvSpPr txBox="1"/>
              <p:nvPr/>
            </p:nvSpPr>
            <p:spPr>
              <a:xfrm>
                <a:off x="2365525" y="3358650"/>
                <a:ext cx="1130100" cy="32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FF"/>
                    </a:solidFill>
                    <a:latin typeface="Arial"/>
                    <a:ea typeface="Arial"/>
                    <a:cs typeface="Arial"/>
                    <a:sym typeface="Arial"/>
                  </a:rPr>
                  <a:t>XL</a:t>
                </a:r>
                <a:endParaRPr b="0" i="0" sz="1400" u="none" cap="none" strike="noStrike">
                  <a:solidFill>
                    <a:srgbClr val="0000FF"/>
                  </a:solidFill>
                  <a:latin typeface="Arial"/>
                  <a:ea typeface="Arial"/>
                  <a:cs typeface="Arial"/>
                  <a:sym typeface="Arial"/>
                </a:endParaRPr>
              </a:p>
            </p:txBody>
          </p:sp>
        </p:grpSp>
        <p:sp>
          <p:nvSpPr>
            <p:cNvPr id="425" name="Google Shape;425;p49"/>
            <p:cNvSpPr txBox="1"/>
            <p:nvPr/>
          </p:nvSpPr>
          <p:spPr>
            <a:xfrm>
              <a:off x="1674675" y="4799750"/>
              <a:ext cx="906600" cy="24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衣服size</a:t>
              </a:r>
              <a:endParaRPr b="0" i="0" sz="1400" u="none" cap="none" strike="noStrike">
                <a:solidFill>
                  <a:srgbClr val="000000"/>
                </a:solidFill>
                <a:latin typeface="Arial"/>
                <a:ea typeface="Arial"/>
                <a:cs typeface="Arial"/>
                <a:sym typeface="Arial"/>
              </a:endParaRPr>
            </a:p>
          </p:txBody>
        </p:sp>
      </p:grpSp>
      <p:grpSp>
        <p:nvGrpSpPr>
          <p:cNvPr id="426" name="Google Shape;426;p49"/>
          <p:cNvGrpSpPr/>
          <p:nvPr/>
        </p:nvGrpSpPr>
        <p:grpSpPr>
          <a:xfrm>
            <a:off x="-1725" y="2619900"/>
            <a:ext cx="4640350" cy="2423750"/>
            <a:chOff x="-1725" y="2619900"/>
            <a:chExt cx="4640350" cy="2423750"/>
          </a:xfrm>
        </p:grpSpPr>
        <p:grpSp>
          <p:nvGrpSpPr>
            <p:cNvPr id="427" name="Google Shape;427;p49"/>
            <p:cNvGrpSpPr/>
            <p:nvPr/>
          </p:nvGrpSpPr>
          <p:grpSpPr>
            <a:xfrm>
              <a:off x="472300" y="2619900"/>
              <a:ext cx="4166325" cy="2423750"/>
              <a:chOff x="472300" y="2619900"/>
              <a:chExt cx="4166325" cy="2423750"/>
            </a:xfrm>
          </p:grpSpPr>
          <p:grpSp>
            <p:nvGrpSpPr>
              <p:cNvPr id="428" name="Google Shape;428;p49"/>
              <p:cNvGrpSpPr/>
              <p:nvPr/>
            </p:nvGrpSpPr>
            <p:grpSpPr>
              <a:xfrm>
                <a:off x="472300" y="2619900"/>
                <a:ext cx="4166325" cy="2371300"/>
                <a:chOff x="472300" y="2619900"/>
                <a:chExt cx="4166325" cy="2371300"/>
              </a:xfrm>
            </p:grpSpPr>
            <p:grpSp>
              <p:nvGrpSpPr>
                <p:cNvPr id="429" name="Google Shape;429;p49"/>
                <p:cNvGrpSpPr/>
                <p:nvPr/>
              </p:nvGrpSpPr>
              <p:grpSpPr>
                <a:xfrm>
                  <a:off x="472300" y="2619900"/>
                  <a:ext cx="3023325" cy="2371300"/>
                  <a:chOff x="472300" y="2619900"/>
                  <a:chExt cx="3023325" cy="2371300"/>
                </a:xfrm>
              </p:grpSpPr>
              <p:pic>
                <p:nvPicPr>
                  <p:cNvPr id="430" name="Google Shape;430;p49"/>
                  <p:cNvPicPr preferRelativeResize="0"/>
                  <p:nvPr/>
                </p:nvPicPr>
                <p:blipFill rotWithShape="1">
                  <a:blip r:embed="rId3">
                    <a:alphaModFix/>
                  </a:blip>
                  <a:srcRect b="0" l="0" r="0" t="0"/>
                  <a:stretch/>
                </p:blipFill>
                <p:spPr>
                  <a:xfrm>
                    <a:off x="472300" y="2862775"/>
                    <a:ext cx="2918176" cy="2060900"/>
                  </a:xfrm>
                  <a:prstGeom prst="rect">
                    <a:avLst/>
                  </a:prstGeom>
                  <a:noFill/>
                  <a:ln>
                    <a:noFill/>
                  </a:ln>
                </p:spPr>
              </p:pic>
              <p:sp>
                <p:nvSpPr>
                  <p:cNvPr id="431" name="Google Shape;431;p49"/>
                  <p:cNvSpPr txBox="1"/>
                  <p:nvPr/>
                </p:nvSpPr>
                <p:spPr>
                  <a:xfrm>
                    <a:off x="1001725" y="2619900"/>
                    <a:ext cx="2493900" cy="34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Logistic Regression</a:t>
                    </a:r>
                    <a:endParaRPr b="0" i="0" sz="1800" u="none" cap="none" strike="noStrike">
                      <a:solidFill>
                        <a:srgbClr val="000000"/>
                      </a:solidFill>
                      <a:latin typeface="Arial"/>
                      <a:ea typeface="Arial"/>
                      <a:cs typeface="Arial"/>
                      <a:sym typeface="Arial"/>
                    </a:endParaRPr>
                  </a:p>
                </p:txBody>
              </p:sp>
              <p:sp>
                <p:nvSpPr>
                  <p:cNvPr id="432" name="Google Shape;432;p49"/>
                  <p:cNvSpPr/>
                  <p:nvPr/>
                </p:nvSpPr>
                <p:spPr>
                  <a:xfrm>
                    <a:off x="1271425" y="4520625"/>
                    <a:ext cx="166800" cy="1797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49"/>
                  <p:cNvSpPr/>
                  <p:nvPr/>
                </p:nvSpPr>
                <p:spPr>
                  <a:xfrm>
                    <a:off x="1957225" y="3072825"/>
                    <a:ext cx="166800" cy="1797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49"/>
                  <p:cNvSpPr/>
                  <p:nvPr/>
                </p:nvSpPr>
                <p:spPr>
                  <a:xfrm>
                    <a:off x="2566825" y="4520625"/>
                    <a:ext cx="166800" cy="1797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49"/>
                  <p:cNvSpPr txBox="1"/>
                  <p:nvPr/>
                </p:nvSpPr>
                <p:spPr>
                  <a:xfrm>
                    <a:off x="964925" y="4663600"/>
                    <a:ext cx="1130100" cy="32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FF"/>
                        </a:solidFill>
                        <a:latin typeface="Arial"/>
                        <a:ea typeface="Arial"/>
                        <a:cs typeface="Arial"/>
                        <a:sym typeface="Arial"/>
                      </a:rPr>
                      <a:t>看電視</a:t>
                    </a:r>
                    <a:endParaRPr b="0" i="0" sz="1400" u="none" cap="none" strike="noStrike">
                      <a:solidFill>
                        <a:srgbClr val="0000FF"/>
                      </a:solidFill>
                      <a:latin typeface="Arial"/>
                      <a:ea typeface="Arial"/>
                      <a:cs typeface="Arial"/>
                      <a:sym typeface="Arial"/>
                    </a:endParaRPr>
                  </a:p>
                </p:txBody>
              </p:sp>
              <p:sp>
                <p:nvSpPr>
                  <p:cNvPr id="436" name="Google Shape;436;p49"/>
                  <p:cNvSpPr txBox="1"/>
                  <p:nvPr/>
                </p:nvSpPr>
                <p:spPr>
                  <a:xfrm>
                    <a:off x="1603525" y="3358650"/>
                    <a:ext cx="1130100" cy="32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FF"/>
                        </a:solidFill>
                        <a:latin typeface="Arial"/>
                        <a:ea typeface="Arial"/>
                        <a:cs typeface="Arial"/>
                        <a:sym typeface="Arial"/>
                      </a:rPr>
                      <a:t>讀書</a:t>
                    </a:r>
                    <a:endParaRPr b="0" i="0" sz="1400" u="none" cap="none" strike="noStrike">
                      <a:solidFill>
                        <a:srgbClr val="0000FF"/>
                      </a:solidFill>
                      <a:latin typeface="Arial"/>
                      <a:ea typeface="Arial"/>
                      <a:cs typeface="Arial"/>
                      <a:sym typeface="Arial"/>
                    </a:endParaRPr>
                  </a:p>
                </p:txBody>
              </p:sp>
              <p:sp>
                <p:nvSpPr>
                  <p:cNvPr id="437" name="Google Shape;437;p49"/>
                  <p:cNvSpPr txBox="1"/>
                  <p:nvPr/>
                </p:nvSpPr>
                <p:spPr>
                  <a:xfrm>
                    <a:off x="2365525" y="4654050"/>
                    <a:ext cx="1130100" cy="32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FF"/>
                        </a:solidFill>
                        <a:latin typeface="Arial"/>
                        <a:ea typeface="Arial"/>
                        <a:cs typeface="Arial"/>
                        <a:sym typeface="Arial"/>
                      </a:rPr>
                      <a:t>音樂</a:t>
                    </a:r>
                    <a:endParaRPr b="0" i="0" sz="1400" u="none" cap="none" strike="noStrike">
                      <a:solidFill>
                        <a:srgbClr val="0000FF"/>
                      </a:solidFill>
                      <a:latin typeface="Arial"/>
                      <a:ea typeface="Arial"/>
                      <a:cs typeface="Arial"/>
                      <a:sym typeface="Arial"/>
                    </a:endParaRPr>
                  </a:p>
                </p:txBody>
              </p:sp>
            </p:grpSp>
            <p:sp>
              <p:nvSpPr>
                <p:cNvPr id="438" name="Google Shape;438;p49"/>
                <p:cNvSpPr txBox="1"/>
                <p:nvPr/>
              </p:nvSpPr>
              <p:spPr>
                <a:xfrm>
                  <a:off x="1958425" y="3750050"/>
                  <a:ext cx="2680200" cy="39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無意義轉換</a:t>
                  </a:r>
                  <a:endParaRPr b="0" i="0" sz="1800" u="none" cap="none" strike="noStrike">
                    <a:solidFill>
                      <a:srgbClr val="FF0000"/>
                    </a:solidFill>
                    <a:latin typeface="Arial"/>
                    <a:ea typeface="Arial"/>
                    <a:cs typeface="Arial"/>
                    <a:sym typeface="Arial"/>
                  </a:endParaRPr>
                </a:p>
              </p:txBody>
            </p:sp>
          </p:grpSp>
          <p:sp>
            <p:nvSpPr>
              <p:cNvPr id="439" name="Google Shape;439;p49"/>
              <p:cNvSpPr txBox="1"/>
              <p:nvPr/>
            </p:nvSpPr>
            <p:spPr>
              <a:xfrm>
                <a:off x="1750875" y="4799750"/>
                <a:ext cx="680700" cy="24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興趣</a:t>
                </a:r>
                <a:endParaRPr b="0" i="0" sz="1400" u="none" cap="none" strike="noStrike">
                  <a:solidFill>
                    <a:srgbClr val="000000"/>
                  </a:solidFill>
                  <a:latin typeface="Arial"/>
                  <a:ea typeface="Arial"/>
                  <a:cs typeface="Arial"/>
                  <a:sym typeface="Arial"/>
                </a:endParaRPr>
              </a:p>
            </p:txBody>
          </p:sp>
        </p:grpSp>
        <p:sp>
          <p:nvSpPr>
            <p:cNvPr id="440" name="Google Shape;440;p49"/>
            <p:cNvSpPr txBox="1"/>
            <p:nvPr/>
          </p:nvSpPr>
          <p:spPr>
            <a:xfrm>
              <a:off x="-1725" y="3656750"/>
              <a:ext cx="680700" cy="24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成功</a:t>
              </a:r>
              <a:endParaRPr b="0" i="0" sz="1400" u="none" cap="none" strike="noStrike">
                <a:solidFill>
                  <a:srgbClr val="000000"/>
                </a:solidFill>
                <a:latin typeface="Arial"/>
                <a:ea typeface="Arial"/>
                <a:cs typeface="Arial"/>
                <a:sym typeface="Arial"/>
              </a:endParaRPr>
            </a:p>
          </p:txBody>
        </p:sp>
      </p:grpSp>
      <p:sp>
        <p:nvSpPr>
          <p:cNvPr id="441" name="Google Shape;441;p49"/>
          <p:cNvSpPr txBox="1"/>
          <p:nvPr/>
        </p:nvSpPr>
        <p:spPr>
          <a:xfrm>
            <a:off x="4113075" y="3656750"/>
            <a:ext cx="680700" cy="24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成功</a:t>
            </a:r>
            <a:endParaRPr b="0" i="0" sz="1400" u="none" cap="none" strike="noStrike">
              <a:solidFill>
                <a:srgbClr val="000000"/>
              </a:solidFill>
              <a:latin typeface="Arial"/>
              <a:ea typeface="Arial"/>
              <a:cs typeface="Arial"/>
              <a:sym typeface="Arial"/>
            </a:endParaRPr>
          </a:p>
        </p:txBody>
      </p:sp>
      <p:sp>
        <p:nvSpPr>
          <p:cNvPr id="442" name="Google Shape;442;p49"/>
          <p:cNvSpPr/>
          <p:nvPr/>
        </p:nvSpPr>
        <p:spPr>
          <a:xfrm>
            <a:off x="4776625" y="4520625"/>
            <a:ext cx="166800" cy="1797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49"/>
          <p:cNvSpPr txBox="1"/>
          <p:nvPr/>
        </p:nvSpPr>
        <p:spPr>
          <a:xfrm>
            <a:off x="4698725" y="4663600"/>
            <a:ext cx="1130100" cy="32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FF"/>
                </a:solidFill>
                <a:latin typeface="Arial"/>
                <a:ea typeface="Arial"/>
                <a:cs typeface="Arial"/>
                <a:sym typeface="Arial"/>
              </a:rPr>
              <a:t>S</a:t>
            </a:r>
            <a:endParaRPr b="0" i="0" sz="1400" u="none" cap="none" strike="noStrike">
              <a:solidFill>
                <a:srgbClr val="0000FF"/>
              </a:solidFill>
              <a:latin typeface="Arial"/>
              <a:ea typeface="Arial"/>
              <a:cs typeface="Arial"/>
              <a:sym typeface="Arial"/>
            </a:endParaRPr>
          </a:p>
        </p:txBody>
      </p:sp>
      <p:sp>
        <p:nvSpPr>
          <p:cNvPr id="444" name="Google Shape;444;p49"/>
          <p:cNvSpPr txBox="1"/>
          <p:nvPr/>
        </p:nvSpPr>
        <p:spPr>
          <a:xfrm>
            <a:off x="6149425" y="3750050"/>
            <a:ext cx="2680200" cy="39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有意義轉換</a:t>
            </a:r>
            <a:endParaRPr b="0" i="0" sz="1800" u="none" cap="none" strike="noStrike">
              <a:solidFill>
                <a:srgbClr val="FF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50"/>
          <p:cNvSpPr txBox="1"/>
          <p:nvPr>
            <p:ph idx="4294967295" type="body"/>
          </p:nvPr>
        </p:nvSpPr>
        <p:spPr>
          <a:xfrm>
            <a:off x="311700" y="975375"/>
            <a:ext cx="8520600" cy="3872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b="0" i="0" lang="zh-TW" sz="1800" u="none" cap="none" strike="noStrike">
                <a:solidFill>
                  <a:schemeClr val="dk2"/>
                </a:solidFill>
                <a:latin typeface="Arial"/>
                <a:ea typeface="Arial"/>
                <a:cs typeface="Arial"/>
                <a:sym typeface="Arial"/>
              </a:rPr>
              <a:t>將</a:t>
            </a:r>
            <a:r>
              <a:rPr b="0" i="0" lang="zh-TW" sz="1800" u="none" cap="none" strike="noStrike">
                <a:solidFill>
                  <a:srgbClr val="FF0000"/>
                </a:solidFill>
                <a:latin typeface="Arial"/>
                <a:ea typeface="Arial"/>
                <a:cs typeface="Arial"/>
                <a:sym typeface="Arial"/>
              </a:rPr>
              <a:t>有序</a:t>
            </a:r>
            <a:r>
              <a:rPr b="0" i="0" lang="zh-TW" sz="1800" u="none" cap="none" strike="noStrike">
                <a:solidFill>
                  <a:schemeClr val="dk2"/>
                </a:solidFill>
                <a:latin typeface="Arial"/>
                <a:ea typeface="Arial"/>
                <a:cs typeface="Arial"/>
                <a:sym typeface="Arial"/>
              </a:rPr>
              <a:t>的categorical feature轉換成數字以當作模型的輸入。</a:t>
            </a:r>
            <a:endParaRPr b="0" i="0" sz="1800" u="none" cap="none" strike="noStrike">
              <a:solidFill>
                <a:schemeClr val="dk2"/>
              </a:solidFill>
              <a:latin typeface="Arial"/>
              <a:ea typeface="Arial"/>
              <a:cs typeface="Arial"/>
              <a:sym typeface="Arial"/>
            </a:endParaRPr>
          </a:p>
        </p:txBody>
      </p:sp>
      <p:pic>
        <p:nvPicPr>
          <p:cNvPr id="450" name="Google Shape;450;p50"/>
          <p:cNvPicPr preferRelativeResize="0"/>
          <p:nvPr/>
        </p:nvPicPr>
        <p:blipFill rotWithShape="1">
          <a:blip r:embed="rId3">
            <a:alphaModFix/>
          </a:blip>
          <a:srcRect b="0" l="0" r="0" t="0"/>
          <a:stretch/>
        </p:blipFill>
        <p:spPr>
          <a:xfrm>
            <a:off x="6537100" y="3105350"/>
            <a:ext cx="1619700" cy="1410275"/>
          </a:xfrm>
          <a:prstGeom prst="rect">
            <a:avLst/>
          </a:prstGeom>
          <a:noFill/>
          <a:ln>
            <a:noFill/>
          </a:ln>
        </p:spPr>
      </p:pic>
      <p:sp>
        <p:nvSpPr>
          <p:cNvPr id="451" name="Google Shape;451;p50"/>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lang="zh-TW">
                <a:solidFill>
                  <a:schemeClr val="dk1"/>
                </a:solidFill>
              </a:rPr>
              <a:t>Label</a:t>
            </a:r>
            <a:r>
              <a:rPr b="1" i="0" lang="zh-TW" sz="2400" u="none" cap="none" strike="noStrike">
                <a:solidFill>
                  <a:schemeClr val="dk1"/>
                </a:solidFill>
                <a:latin typeface="Arial"/>
                <a:ea typeface="Arial"/>
                <a:cs typeface="Arial"/>
                <a:sym typeface="Arial"/>
              </a:rPr>
              <a:t> Encoding（有序類別）(2/2)</a:t>
            </a:r>
            <a:endParaRPr b="1" i="0" sz="2400" u="none" cap="none" strike="noStrike">
              <a:solidFill>
                <a:schemeClr val="dk1"/>
              </a:solidFill>
              <a:latin typeface="Arial"/>
              <a:ea typeface="Arial"/>
              <a:cs typeface="Arial"/>
              <a:sym typeface="Arial"/>
            </a:endParaRPr>
          </a:p>
        </p:txBody>
      </p:sp>
      <p:sp>
        <p:nvSpPr>
          <p:cNvPr id="452" name="Google Shape;452;p50"/>
          <p:cNvSpPr txBox="1"/>
          <p:nvPr/>
        </p:nvSpPr>
        <p:spPr>
          <a:xfrm>
            <a:off x="2113463" y="4634150"/>
            <a:ext cx="4842300" cy="57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zh-TW" sz="1200" u="sng" cap="none" strike="noStrike">
                <a:solidFill>
                  <a:schemeClr val="hlink"/>
                </a:solidFill>
                <a:latin typeface="Arial"/>
                <a:ea typeface="Arial"/>
                <a:cs typeface="Arial"/>
                <a:sym typeface="Arial"/>
                <a:hlinkClick r:id="rId4"/>
              </a:rPr>
              <a:t>http://scikit-learn.org/stable/modules/generated/sklearn.preprocessing.LabelEncoder.html#sklearn.preprocessing.LabelEncoder</a:t>
            </a:r>
            <a:endParaRPr b="0" i="0" sz="12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p:txBody>
      </p:sp>
      <p:graphicFrame>
        <p:nvGraphicFramePr>
          <p:cNvPr id="453" name="Google Shape;453;p50"/>
          <p:cNvGraphicFramePr/>
          <p:nvPr/>
        </p:nvGraphicFramePr>
        <p:xfrm>
          <a:off x="472300" y="1716575"/>
          <a:ext cx="3000000" cy="3000000"/>
        </p:xfrm>
        <a:graphic>
          <a:graphicData uri="http://schemas.openxmlformats.org/drawingml/2006/table">
            <a:tbl>
              <a:tblPr>
                <a:noFill/>
                <a:tableStyleId>{16D27FE4-B622-4A0D-B093-6ED7396536B4}</a:tableStyleId>
              </a:tblPr>
              <a:tblGrid>
                <a:gridCol w="1624925"/>
                <a:gridCol w="1624925"/>
                <a:gridCol w="1624925"/>
                <a:gridCol w="1624925"/>
                <a:gridCol w="162492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feature（X)</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S</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M</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L</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XL</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成功與否- label(y)</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否</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否</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是</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是</a:t>
                      </a:r>
                      <a:endParaRPr sz="1400" u="none" cap="none" strike="noStrike"/>
                    </a:p>
                  </a:txBody>
                  <a:tcPr marT="91425" marB="91425" marR="91425" marL="91425"/>
                </a:tc>
              </a:tr>
            </a:tbl>
          </a:graphicData>
        </a:graphic>
      </p:graphicFrame>
      <p:sp>
        <p:nvSpPr>
          <p:cNvPr id="454" name="Google Shape;454;p50"/>
          <p:cNvSpPr txBox="1"/>
          <p:nvPr/>
        </p:nvSpPr>
        <p:spPr>
          <a:xfrm>
            <a:off x="501550" y="1387250"/>
            <a:ext cx="3116100" cy="32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ex: 穿衣服的size預測未來成功與否 </a:t>
            </a:r>
            <a:endParaRPr b="0" i="0" sz="1400" u="none" cap="none" strike="noStrike">
              <a:solidFill>
                <a:srgbClr val="000000"/>
              </a:solidFill>
              <a:latin typeface="Arial"/>
              <a:ea typeface="Arial"/>
              <a:cs typeface="Arial"/>
              <a:sym typeface="Arial"/>
            </a:endParaRPr>
          </a:p>
        </p:txBody>
      </p:sp>
      <p:sp>
        <p:nvSpPr>
          <p:cNvPr id="455" name="Google Shape;455;p50"/>
          <p:cNvSpPr txBox="1"/>
          <p:nvPr/>
        </p:nvSpPr>
        <p:spPr>
          <a:xfrm>
            <a:off x="5019650" y="681625"/>
            <a:ext cx="4780800" cy="35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zh-TW" sz="1800" u="none" cap="none" strike="noStrike">
                <a:solidFill>
                  <a:schemeClr val="dk2"/>
                </a:solidFill>
                <a:latin typeface="Arial"/>
                <a:ea typeface="Arial"/>
                <a:cs typeface="Arial"/>
                <a:sym typeface="Arial"/>
              </a:rPr>
              <a:t> </a:t>
            </a:r>
            <a:r>
              <a:rPr b="1" i="0" lang="zh-TW" sz="1800" u="none" cap="none" strike="noStrike">
                <a:solidFill>
                  <a:srgbClr val="0000FF"/>
                </a:solidFill>
                <a:latin typeface="Arial"/>
                <a:ea typeface="Arial"/>
                <a:cs typeface="Arial"/>
                <a:sym typeface="Arial"/>
              </a:rPr>
              <a:t>6-</a:t>
            </a:r>
            <a:r>
              <a:rPr b="1" lang="zh-TW" sz="1800">
                <a:solidFill>
                  <a:srgbClr val="0000FF"/>
                </a:solidFill>
              </a:rPr>
              <a:t>Label</a:t>
            </a:r>
            <a:r>
              <a:rPr b="1" i="0" lang="zh-TW" sz="1800" u="none" cap="none" strike="noStrike">
                <a:solidFill>
                  <a:srgbClr val="0000FF"/>
                </a:solidFill>
                <a:latin typeface="Arial"/>
                <a:ea typeface="Arial"/>
                <a:cs typeface="Arial"/>
                <a:sym typeface="Arial"/>
              </a:rPr>
              <a:t> Encoding Example</a:t>
            </a:r>
            <a:endParaRPr b="1" i="0" sz="1400" u="none" cap="none" strike="noStrike">
              <a:solidFill>
                <a:srgbClr val="0000FF"/>
              </a:solidFill>
              <a:latin typeface="Arial"/>
              <a:ea typeface="Arial"/>
              <a:cs typeface="Arial"/>
              <a:sym typeface="Arial"/>
            </a:endParaRPr>
          </a:p>
        </p:txBody>
      </p:sp>
      <p:grpSp>
        <p:nvGrpSpPr>
          <p:cNvPr id="456" name="Google Shape;456;p50"/>
          <p:cNvGrpSpPr/>
          <p:nvPr/>
        </p:nvGrpSpPr>
        <p:grpSpPr>
          <a:xfrm>
            <a:off x="2272800" y="2824675"/>
            <a:ext cx="5523700" cy="1270525"/>
            <a:chOff x="444000" y="2824675"/>
            <a:chExt cx="5523700" cy="1270525"/>
          </a:xfrm>
        </p:grpSpPr>
        <p:grpSp>
          <p:nvGrpSpPr>
            <p:cNvPr id="457" name="Google Shape;457;p50"/>
            <p:cNvGrpSpPr/>
            <p:nvPr/>
          </p:nvGrpSpPr>
          <p:grpSpPr>
            <a:xfrm>
              <a:off x="444000" y="2824675"/>
              <a:ext cx="5523700" cy="1270525"/>
              <a:chOff x="444000" y="2596075"/>
              <a:chExt cx="5523700" cy="1270525"/>
            </a:xfrm>
          </p:grpSpPr>
          <p:sp>
            <p:nvSpPr>
              <p:cNvPr id="458" name="Google Shape;458;p50"/>
              <p:cNvSpPr/>
              <p:nvPr/>
            </p:nvSpPr>
            <p:spPr>
              <a:xfrm>
                <a:off x="444000" y="3385100"/>
                <a:ext cx="4102200" cy="481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Label Encoder</a:t>
                </a:r>
                <a:endParaRPr b="0" i="0" sz="1400" u="none" cap="none" strike="noStrike">
                  <a:solidFill>
                    <a:srgbClr val="000000"/>
                  </a:solidFill>
                  <a:latin typeface="Arial"/>
                  <a:ea typeface="Arial"/>
                  <a:cs typeface="Arial"/>
                  <a:sym typeface="Arial"/>
                </a:endParaRPr>
              </a:p>
            </p:txBody>
          </p:sp>
          <p:sp>
            <p:nvSpPr>
              <p:cNvPr id="459" name="Google Shape;459;p50"/>
              <p:cNvSpPr txBox="1"/>
              <p:nvPr/>
            </p:nvSpPr>
            <p:spPr>
              <a:xfrm>
                <a:off x="5138825" y="2596075"/>
                <a:ext cx="274500" cy="32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X </a:t>
                </a:r>
                <a:endParaRPr b="0" i="0" sz="1400" u="none" cap="none" strike="noStrike">
                  <a:solidFill>
                    <a:srgbClr val="000000"/>
                  </a:solidFill>
                  <a:latin typeface="Arial"/>
                  <a:ea typeface="Arial"/>
                  <a:cs typeface="Arial"/>
                  <a:sym typeface="Arial"/>
                </a:endParaRPr>
              </a:p>
            </p:txBody>
          </p:sp>
          <p:sp>
            <p:nvSpPr>
              <p:cNvPr id="460" name="Google Shape;460;p50"/>
              <p:cNvSpPr txBox="1"/>
              <p:nvPr/>
            </p:nvSpPr>
            <p:spPr>
              <a:xfrm>
                <a:off x="5693200" y="2596075"/>
                <a:ext cx="274500" cy="32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y </a:t>
                </a:r>
                <a:endParaRPr b="0" i="0" sz="1400" u="none" cap="none" strike="noStrike">
                  <a:solidFill>
                    <a:srgbClr val="000000"/>
                  </a:solidFill>
                  <a:latin typeface="Arial"/>
                  <a:ea typeface="Arial"/>
                  <a:cs typeface="Arial"/>
                  <a:sym typeface="Arial"/>
                </a:endParaRPr>
              </a:p>
            </p:txBody>
          </p:sp>
        </p:grpSp>
        <p:grpSp>
          <p:nvGrpSpPr>
            <p:cNvPr id="461" name="Google Shape;461;p50"/>
            <p:cNvGrpSpPr/>
            <p:nvPr/>
          </p:nvGrpSpPr>
          <p:grpSpPr>
            <a:xfrm>
              <a:off x="1070125" y="2824675"/>
              <a:ext cx="828875" cy="329400"/>
              <a:chOff x="1070125" y="2596075"/>
              <a:chExt cx="828875" cy="329400"/>
            </a:xfrm>
          </p:grpSpPr>
          <p:sp>
            <p:nvSpPr>
              <p:cNvPr id="462" name="Google Shape;462;p50"/>
              <p:cNvSpPr txBox="1"/>
              <p:nvPr/>
            </p:nvSpPr>
            <p:spPr>
              <a:xfrm>
                <a:off x="1070125" y="2596075"/>
                <a:ext cx="274500" cy="32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X </a:t>
                </a:r>
                <a:endParaRPr b="0" i="0" sz="1400" u="none" cap="none" strike="noStrike">
                  <a:solidFill>
                    <a:srgbClr val="000000"/>
                  </a:solidFill>
                  <a:latin typeface="Arial"/>
                  <a:ea typeface="Arial"/>
                  <a:cs typeface="Arial"/>
                  <a:sym typeface="Arial"/>
                </a:endParaRPr>
              </a:p>
            </p:txBody>
          </p:sp>
          <p:sp>
            <p:nvSpPr>
              <p:cNvPr id="463" name="Google Shape;463;p50"/>
              <p:cNvSpPr txBox="1"/>
              <p:nvPr/>
            </p:nvSpPr>
            <p:spPr>
              <a:xfrm>
                <a:off x="1624500" y="2596075"/>
                <a:ext cx="274500" cy="32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y </a:t>
                </a:r>
                <a:endParaRPr b="0" i="0" sz="1400" u="none" cap="none" strike="noStrike">
                  <a:solidFill>
                    <a:srgbClr val="000000"/>
                  </a:solidFill>
                  <a:latin typeface="Arial"/>
                  <a:ea typeface="Arial"/>
                  <a:cs typeface="Arial"/>
                  <a:sym typeface="Arial"/>
                </a:endParaRPr>
              </a:p>
            </p:txBody>
          </p:sp>
        </p:grpSp>
      </p:grpSp>
      <p:pic>
        <p:nvPicPr>
          <p:cNvPr id="464" name="Google Shape;464;p50"/>
          <p:cNvPicPr preferRelativeResize="0"/>
          <p:nvPr/>
        </p:nvPicPr>
        <p:blipFill rotWithShape="1">
          <a:blip r:embed="rId5">
            <a:alphaModFix/>
          </a:blip>
          <a:srcRect b="0" l="0" r="0" t="0"/>
          <a:stretch/>
        </p:blipFill>
        <p:spPr>
          <a:xfrm>
            <a:off x="628588" y="3146175"/>
            <a:ext cx="1464625" cy="1328600"/>
          </a:xfrm>
          <a:prstGeom prst="rect">
            <a:avLst/>
          </a:prstGeom>
          <a:noFill/>
          <a:ln>
            <a:noFill/>
          </a:ln>
        </p:spPr>
      </p:pic>
      <p:pic>
        <p:nvPicPr>
          <p:cNvPr id="465" name="Google Shape;465;p50"/>
          <p:cNvPicPr preferRelativeResize="0"/>
          <p:nvPr/>
        </p:nvPicPr>
        <p:blipFill rotWithShape="1">
          <a:blip r:embed="rId6">
            <a:alphaModFix/>
          </a:blip>
          <a:srcRect b="0" l="0" r="0" t="0"/>
          <a:stretch/>
        </p:blipFill>
        <p:spPr>
          <a:xfrm>
            <a:off x="2272800" y="2531850"/>
            <a:ext cx="3765150" cy="572700"/>
          </a:xfrm>
          <a:prstGeom prst="rect">
            <a:avLst/>
          </a:prstGeom>
          <a:noFill/>
          <a:ln>
            <a:noFill/>
          </a:ln>
        </p:spPr>
      </p:pic>
      <p:pic>
        <p:nvPicPr>
          <p:cNvPr id="466" name="Google Shape;466;p50"/>
          <p:cNvPicPr preferRelativeResize="0"/>
          <p:nvPr/>
        </p:nvPicPr>
        <p:blipFill rotWithShape="1">
          <a:blip r:embed="rId7">
            <a:alphaModFix/>
          </a:blip>
          <a:srcRect b="0" l="0" r="0" t="0"/>
          <a:stretch/>
        </p:blipFill>
        <p:spPr>
          <a:xfrm>
            <a:off x="2260375" y="3135025"/>
            <a:ext cx="3765151" cy="359597"/>
          </a:xfrm>
          <a:prstGeom prst="rect">
            <a:avLst/>
          </a:prstGeom>
          <a:noFill/>
          <a:ln>
            <a:noFill/>
          </a:ln>
        </p:spPr>
      </p:pic>
      <p:pic>
        <p:nvPicPr>
          <p:cNvPr id="467" name="Google Shape;467;p50"/>
          <p:cNvPicPr preferRelativeResize="0"/>
          <p:nvPr/>
        </p:nvPicPr>
        <p:blipFill rotWithShape="1">
          <a:blip r:embed="rId8">
            <a:alphaModFix/>
          </a:blip>
          <a:srcRect b="0" l="0" r="0" t="0"/>
          <a:stretch/>
        </p:blipFill>
        <p:spPr>
          <a:xfrm>
            <a:off x="8415676" y="797325"/>
            <a:ext cx="331999" cy="352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51"/>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zh-TW">
                <a:solidFill>
                  <a:schemeClr val="dk1"/>
                </a:solidFill>
              </a:rPr>
              <a:t>[實作課程] </a:t>
            </a:r>
            <a:r>
              <a:rPr b="1" i="0" lang="zh-TW" sz="2400" u="none" cap="none" strike="noStrike">
                <a:solidFill>
                  <a:schemeClr val="dk1"/>
                </a:solidFill>
                <a:latin typeface="Arial"/>
                <a:ea typeface="Arial"/>
                <a:cs typeface="Arial"/>
                <a:sym typeface="Arial"/>
              </a:rPr>
              <a:t>Step 3 - 選擇及建立模型</a:t>
            </a:r>
            <a:endParaRPr b="1" i="0" sz="2400" u="none" cap="none" strike="noStrike">
              <a:solidFill>
                <a:schemeClr val="dk1"/>
              </a:solidFill>
              <a:latin typeface="Arial"/>
              <a:ea typeface="Arial"/>
              <a:cs typeface="Arial"/>
              <a:sym typeface="Arial"/>
            </a:endParaRPr>
          </a:p>
        </p:txBody>
      </p:sp>
      <p:sp>
        <p:nvSpPr>
          <p:cNvPr id="473" name="Google Shape;473;p51"/>
          <p:cNvSpPr txBox="1"/>
          <p:nvPr>
            <p:ph idx="4294967295" type="body"/>
          </p:nvPr>
        </p:nvSpPr>
        <p:spPr>
          <a:xfrm>
            <a:off x="311700" y="975375"/>
            <a:ext cx="8520600" cy="3872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p:txBody>
      </p:sp>
      <p:pic>
        <p:nvPicPr>
          <p:cNvPr id="474" name="Google Shape;474;p51" title="Session1 3 Create Model">
            <a:hlinkClick r:id="rId3"/>
          </p:cNvPr>
          <p:cNvPicPr preferRelativeResize="0"/>
          <p:nvPr/>
        </p:nvPicPr>
        <p:blipFill rotWithShape="1">
          <a:blip r:embed="rId4">
            <a:alphaModFix/>
          </a:blip>
          <a:srcRect b="0" l="0" r="0" t="0"/>
          <a:stretch/>
        </p:blipFill>
        <p:spPr>
          <a:xfrm>
            <a:off x="2286000" y="1099675"/>
            <a:ext cx="4572000" cy="3429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Google Shape;479;p52"/>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i="0" lang="zh-TW" sz="2400" u="none" cap="none" strike="noStrike">
                <a:solidFill>
                  <a:schemeClr val="dk1"/>
                </a:solidFill>
                <a:latin typeface="Arial"/>
                <a:ea typeface="Arial"/>
                <a:cs typeface="Arial"/>
                <a:sym typeface="Arial"/>
              </a:rPr>
              <a:t>Scikit Learn 機器學習模型建立的方法</a:t>
            </a:r>
            <a:endParaRPr b="1" i="0" sz="2400" u="none" cap="none" strike="noStrike">
              <a:solidFill>
                <a:schemeClr val="dk1"/>
              </a:solidFill>
              <a:latin typeface="Arial"/>
              <a:ea typeface="Arial"/>
              <a:cs typeface="Arial"/>
              <a:sym typeface="Arial"/>
            </a:endParaRPr>
          </a:p>
        </p:txBody>
      </p:sp>
      <p:pic>
        <p:nvPicPr>
          <p:cNvPr id="480" name="Google Shape;480;p52"/>
          <p:cNvPicPr preferRelativeResize="0"/>
          <p:nvPr/>
        </p:nvPicPr>
        <p:blipFill rotWithShape="1">
          <a:blip r:embed="rId3">
            <a:alphaModFix/>
          </a:blip>
          <a:srcRect b="0" l="0" r="0" t="0"/>
          <a:stretch/>
        </p:blipFill>
        <p:spPr>
          <a:xfrm>
            <a:off x="304800" y="1137025"/>
            <a:ext cx="8520599" cy="1679753"/>
          </a:xfrm>
          <a:prstGeom prst="rect">
            <a:avLst/>
          </a:prstGeom>
          <a:noFill/>
          <a:ln>
            <a:noFill/>
          </a:ln>
        </p:spPr>
      </p:pic>
      <p:sp>
        <p:nvSpPr>
          <p:cNvPr id="481" name="Google Shape;481;p52"/>
          <p:cNvSpPr/>
          <p:nvPr/>
        </p:nvSpPr>
        <p:spPr>
          <a:xfrm>
            <a:off x="3499725" y="1825925"/>
            <a:ext cx="1702800" cy="9336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52"/>
          <p:cNvSpPr txBox="1"/>
          <p:nvPr/>
        </p:nvSpPr>
        <p:spPr>
          <a:xfrm>
            <a:off x="399925" y="2907625"/>
            <a:ext cx="4967400" cy="2090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dk1"/>
              </a:buClr>
              <a:buSzPts val="1800"/>
              <a:buFont typeface="Arial"/>
              <a:buChar char="●"/>
            </a:pPr>
            <a:r>
              <a:rPr b="0" i="0" lang="zh-TW" sz="1800" u="none" cap="none" strike="noStrike">
                <a:solidFill>
                  <a:srgbClr val="000000"/>
                </a:solidFill>
                <a:latin typeface="Arial"/>
                <a:ea typeface="Arial"/>
                <a:cs typeface="Arial"/>
                <a:sym typeface="Arial"/>
              </a:rPr>
              <a:t>選擇模型 --- Machine Learning Map</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ts val="1800"/>
              <a:buFont typeface="Arial"/>
              <a:buChar char="●"/>
            </a:pPr>
            <a:r>
              <a:rPr b="0" i="0" lang="zh-TW" sz="1800" u="none" cap="none" strike="noStrike">
                <a:solidFill>
                  <a:schemeClr val="dk1"/>
                </a:solidFill>
                <a:latin typeface="Arial"/>
                <a:ea typeface="Arial"/>
                <a:cs typeface="Arial"/>
                <a:sym typeface="Arial"/>
              </a:rPr>
              <a:t>建立模型 </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訓練模型</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利用模型預測結果</a:t>
            </a:r>
            <a:endParaRPr b="0" i="0" sz="1800" u="none" cap="none" strike="noStrike">
              <a:solidFill>
                <a:srgbClr val="000000"/>
              </a:solidFill>
              <a:latin typeface="Arial"/>
              <a:ea typeface="Arial"/>
              <a:cs typeface="Arial"/>
              <a:sym typeface="Arial"/>
            </a:endParaRPr>
          </a:p>
        </p:txBody>
      </p:sp>
      <p:pic>
        <p:nvPicPr>
          <p:cNvPr id="483" name="Google Shape;483;p52"/>
          <p:cNvPicPr preferRelativeResize="0"/>
          <p:nvPr/>
        </p:nvPicPr>
        <p:blipFill rotWithShape="1">
          <a:blip r:embed="rId4">
            <a:alphaModFix/>
          </a:blip>
          <a:srcRect b="0" l="0" r="0" t="0"/>
          <a:stretch/>
        </p:blipFill>
        <p:spPr>
          <a:xfrm>
            <a:off x="4754025" y="2907625"/>
            <a:ext cx="4141375" cy="140743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53"/>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i="0" lang="zh-TW" sz="2400" u="none" cap="none" strike="noStrike">
                <a:solidFill>
                  <a:schemeClr val="dk1"/>
                </a:solidFill>
                <a:latin typeface="Arial"/>
                <a:ea typeface="Arial"/>
                <a:cs typeface="Arial"/>
                <a:sym typeface="Arial"/>
              </a:rPr>
              <a:t>Machine Learning Map</a:t>
            </a:r>
            <a:endParaRPr b="1" i="0" sz="2400" u="none" cap="none" strike="noStrike">
              <a:solidFill>
                <a:schemeClr val="dk1"/>
              </a:solidFill>
              <a:latin typeface="Arial"/>
              <a:ea typeface="Arial"/>
              <a:cs typeface="Arial"/>
              <a:sym typeface="Arial"/>
            </a:endParaRPr>
          </a:p>
        </p:txBody>
      </p:sp>
      <p:sp>
        <p:nvSpPr>
          <p:cNvPr id="489" name="Google Shape;489;p53"/>
          <p:cNvSpPr txBox="1"/>
          <p:nvPr>
            <p:ph idx="4294967295" type="body"/>
          </p:nvPr>
        </p:nvSpPr>
        <p:spPr>
          <a:xfrm>
            <a:off x="311700" y="975375"/>
            <a:ext cx="8520600" cy="3872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Arial"/>
              <a:buNone/>
            </a:pPr>
            <a:r>
              <a:rPr b="0" i="0" lang="zh-TW" sz="1200" u="sng" cap="none" strike="noStrike">
                <a:solidFill>
                  <a:schemeClr val="hlink"/>
                </a:solidFill>
                <a:latin typeface="Arial"/>
                <a:ea typeface="Arial"/>
                <a:cs typeface="Arial"/>
                <a:sym typeface="Arial"/>
                <a:hlinkClick r:id="rId3"/>
              </a:rPr>
              <a:t>http://scikit-learn.org/stable/tutorial/machine_learning_map/index.html</a:t>
            </a:r>
            <a:endParaRPr b="0" i="0" sz="1200" u="none" cap="none" strike="noStrike">
              <a:solidFill>
                <a:schemeClr val="dk1"/>
              </a:solidFill>
              <a:latin typeface="Arial"/>
              <a:ea typeface="Arial"/>
              <a:cs typeface="Arial"/>
              <a:sym typeface="Arial"/>
            </a:endParaRPr>
          </a:p>
          <a:p>
            <a:pPr indent="0" lvl="0" marL="0" marR="0" rtl="0" algn="l">
              <a:lnSpc>
                <a:spcPct val="115000"/>
              </a:lnSpc>
              <a:spcBef>
                <a:spcPts val="1600"/>
              </a:spcBef>
              <a:spcAft>
                <a:spcPts val="1600"/>
              </a:spcAft>
              <a:buClr>
                <a:schemeClr val="dk2"/>
              </a:buClr>
              <a:buSzPts val="1800"/>
              <a:buFont typeface="Arial"/>
              <a:buNone/>
            </a:pPr>
            <a:r>
              <a:t/>
            </a:r>
            <a:endParaRPr b="0" i="0" sz="1200" u="none" cap="none" strike="noStrike">
              <a:solidFill>
                <a:schemeClr val="dk1"/>
              </a:solidFill>
              <a:latin typeface="Arial"/>
              <a:ea typeface="Arial"/>
              <a:cs typeface="Arial"/>
              <a:sym typeface="Arial"/>
            </a:endParaRPr>
          </a:p>
        </p:txBody>
      </p:sp>
      <p:pic>
        <p:nvPicPr>
          <p:cNvPr id="490" name="Google Shape;490;p53"/>
          <p:cNvPicPr preferRelativeResize="0"/>
          <p:nvPr/>
        </p:nvPicPr>
        <p:blipFill rotWithShape="1">
          <a:blip r:embed="rId4">
            <a:alphaModFix/>
          </a:blip>
          <a:srcRect b="0" l="0" r="0" t="0"/>
          <a:stretch/>
        </p:blipFill>
        <p:spPr>
          <a:xfrm>
            <a:off x="2566400" y="1275225"/>
            <a:ext cx="6499325" cy="37803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Google Shape;495;p54"/>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zh-TW">
                <a:solidFill>
                  <a:schemeClr val="dk1"/>
                </a:solidFill>
              </a:rPr>
              <a:t>[實作課程] </a:t>
            </a:r>
            <a:r>
              <a:rPr b="1" i="0" lang="zh-TW" sz="2400" u="none" cap="none" strike="noStrike">
                <a:solidFill>
                  <a:schemeClr val="dk1"/>
                </a:solidFill>
                <a:latin typeface="Arial"/>
                <a:ea typeface="Arial"/>
                <a:cs typeface="Arial"/>
                <a:sym typeface="Arial"/>
              </a:rPr>
              <a:t>Step 4 - 分析結果及修正模型 : 迴歸型模型評估 </a:t>
            </a:r>
            <a:endParaRPr b="1" i="0" sz="2400" u="none" cap="none" strike="noStrike">
              <a:solidFill>
                <a:schemeClr val="dk1"/>
              </a:solidFill>
              <a:latin typeface="Arial"/>
              <a:ea typeface="Arial"/>
              <a:cs typeface="Arial"/>
              <a:sym typeface="Arial"/>
            </a:endParaRPr>
          </a:p>
        </p:txBody>
      </p:sp>
      <p:pic>
        <p:nvPicPr>
          <p:cNvPr id="496" name="Google Shape;496;p54" title="Session1 4 1 Sklearn Model Evaluation">
            <a:hlinkClick r:id="rId3"/>
          </p:cNvPr>
          <p:cNvPicPr preferRelativeResize="0"/>
          <p:nvPr/>
        </p:nvPicPr>
        <p:blipFill rotWithShape="1">
          <a:blip r:embed="rId4">
            <a:alphaModFix/>
          </a:blip>
          <a:srcRect b="0" l="0" r="0" t="0"/>
          <a:stretch/>
        </p:blipFill>
        <p:spPr>
          <a:xfrm>
            <a:off x="2081225" y="857244"/>
            <a:ext cx="4572000" cy="3429000"/>
          </a:xfrm>
          <a:prstGeom prst="rect">
            <a:avLst/>
          </a:prstGeom>
          <a:noFill/>
          <a:ln>
            <a:noFill/>
          </a:ln>
        </p:spPr>
      </p:pic>
      <p:sp>
        <p:nvSpPr>
          <p:cNvPr id="497" name="Google Shape;497;p54"/>
          <p:cNvSpPr txBox="1"/>
          <p:nvPr/>
        </p:nvSpPr>
        <p:spPr>
          <a:xfrm>
            <a:off x="6958950" y="3024475"/>
            <a:ext cx="1873200" cy="12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000">
                <a:solidFill>
                  <a:schemeClr val="dk1"/>
                </a:solidFill>
                <a:highlight>
                  <a:srgbClr val="FFFFFF"/>
                </a:highlight>
              </a:rPr>
              <a:t>mean square error:</a:t>
            </a:r>
            <a:endParaRPr sz="1000">
              <a:solidFill>
                <a:schemeClr val="dk1"/>
              </a:solidFill>
              <a:highlight>
                <a:srgbClr val="FFFFFF"/>
              </a:highlight>
            </a:endParaRPr>
          </a:p>
          <a:p>
            <a:pPr indent="0" lvl="0" marL="0" rtl="0" algn="l">
              <a:spcBef>
                <a:spcPts val="0"/>
              </a:spcBef>
              <a:spcAft>
                <a:spcPts val="0"/>
              </a:spcAft>
              <a:buNone/>
            </a:pPr>
            <a:r>
              <a:rPr lang="zh-TW" sz="1000">
                <a:solidFill>
                  <a:schemeClr val="dk1"/>
                </a:solidFill>
                <a:highlight>
                  <a:srgbClr val="FFFFFF"/>
                </a:highlight>
              </a:rPr>
              <a:t>將誤差平方後相加，最後取平均</a:t>
            </a:r>
            <a:endParaRPr sz="1000">
              <a:solidFill>
                <a:schemeClr val="dk1"/>
              </a:solidFill>
              <a:highlight>
                <a:srgbClr val="FFFFFF"/>
              </a:highlight>
            </a:endParaRPr>
          </a:p>
          <a:p>
            <a:pPr indent="0" lvl="0" marL="0" rtl="0" algn="l">
              <a:spcBef>
                <a:spcPts val="0"/>
              </a:spcBef>
              <a:spcAft>
                <a:spcPts val="0"/>
              </a:spcAft>
              <a:buNone/>
            </a:pPr>
            <a:r>
              <a:t/>
            </a:r>
            <a:endParaRPr sz="1000">
              <a:solidFill>
                <a:schemeClr val="dk1"/>
              </a:solidFill>
              <a:highlight>
                <a:srgbClr val="FFFFFF"/>
              </a:highlight>
            </a:endParaRPr>
          </a:p>
          <a:p>
            <a:pPr indent="0" lvl="0" marL="0" rtl="0" algn="l">
              <a:spcBef>
                <a:spcPts val="0"/>
              </a:spcBef>
              <a:spcAft>
                <a:spcPts val="0"/>
              </a:spcAft>
              <a:buNone/>
            </a:pPr>
            <a:r>
              <a:rPr lang="zh-TW" sz="1000">
                <a:solidFill>
                  <a:schemeClr val="dk1"/>
                </a:solidFill>
                <a:highlight>
                  <a:srgbClr val="FFFFFF"/>
                </a:highlight>
              </a:rPr>
              <a:t>mean absolute error:</a:t>
            </a:r>
            <a:endParaRPr sz="1000">
              <a:solidFill>
                <a:schemeClr val="dk1"/>
              </a:solidFill>
              <a:highlight>
                <a:srgbClr val="FFFFFF"/>
              </a:highlight>
            </a:endParaRPr>
          </a:p>
          <a:p>
            <a:pPr indent="0" lvl="0" marL="0" rtl="0" algn="l">
              <a:spcBef>
                <a:spcPts val="0"/>
              </a:spcBef>
              <a:spcAft>
                <a:spcPts val="0"/>
              </a:spcAft>
              <a:buNone/>
            </a:pPr>
            <a:r>
              <a:rPr lang="zh-TW" sz="1000">
                <a:solidFill>
                  <a:schemeClr val="dk1"/>
                </a:solidFill>
                <a:highlight>
                  <a:srgbClr val="FFFFFF"/>
                </a:highlight>
              </a:rPr>
              <a:t>將誤差取絕對值後相加，最後取平均</a:t>
            </a:r>
            <a:endParaRPr sz="1000">
              <a:solidFill>
                <a:schemeClr val="dk1"/>
              </a:solidFill>
              <a:highlight>
                <a:srgbClr val="FFFFFF"/>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cxnSp>
        <p:nvCxnSpPr>
          <p:cNvPr id="138" name="Google Shape;138;p28"/>
          <p:cNvCxnSpPr/>
          <p:nvPr/>
        </p:nvCxnSpPr>
        <p:spPr>
          <a:xfrm>
            <a:off x="257175" y="2821575"/>
            <a:ext cx="3909000" cy="14700"/>
          </a:xfrm>
          <a:prstGeom prst="straightConnector1">
            <a:avLst/>
          </a:prstGeom>
          <a:noFill/>
          <a:ln cap="flat" cmpd="sng" w="76200">
            <a:solidFill>
              <a:srgbClr val="FF9900"/>
            </a:solidFill>
            <a:prstDash val="solid"/>
            <a:round/>
            <a:headEnd len="sm" w="sm" type="none"/>
            <a:tailEnd len="sm" w="sm" type="none"/>
          </a:ln>
        </p:spPr>
      </p:cxnSp>
      <p:sp>
        <p:nvSpPr>
          <p:cNvPr id="139" name="Google Shape;139;p28"/>
          <p:cNvSpPr txBox="1"/>
          <p:nvPr/>
        </p:nvSpPr>
        <p:spPr>
          <a:xfrm>
            <a:off x="95513" y="2186944"/>
            <a:ext cx="4232400" cy="4938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3600"/>
              <a:buFont typeface="Arial"/>
              <a:buNone/>
            </a:pPr>
            <a:r>
              <a:rPr b="1" i="0" lang="zh-TW" sz="3600" u="none" cap="none" strike="noStrike">
                <a:solidFill>
                  <a:srgbClr val="000000"/>
                </a:solidFill>
                <a:latin typeface="Arial"/>
                <a:ea typeface="Arial"/>
                <a:cs typeface="Arial"/>
                <a:sym typeface="Arial"/>
              </a:rPr>
              <a:t>課程內容</a:t>
            </a:r>
            <a:endParaRPr b="1" i="0" sz="3600" u="none" cap="none" strike="noStrike">
              <a:solidFill>
                <a:srgbClr val="000000"/>
              </a:solidFill>
              <a:latin typeface="Arial"/>
              <a:ea typeface="Arial"/>
              <a:cs typeface="Arial"/>
              <a:sym typeface="Arial"/>
            </a:endParaRPr>
          </a:p>
        </p:txBody>
      </p:sp>
      <p:sp>
        <p:nvSpPr>
          <p:cNvPr id="140" name="Google Shape;140;p28"/>
          <p:cNvSpPr txBox="1"/>
          <p:nvPr/>
        </p:nvSpPr>
        <p:spPr>
          <a:xfrm>
            <a:off x="4790794" y="1263834"/>
            <a:ext cx="4232400" cy="4938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1" name="Google Shape;141;p28"/>
          <p:cNvPicPr preferRelativeResize="0"/>
          <p:nvPr/>
        </p:nvPicPr>
        <p:blipFill rotWithShape="1">
          <a:blip r:embed="rId3">
            <a:alphaModFix/>
          </a:blip>
          <a:srcRect b="0" l="0" r="0" t="0"/>
          <a:stretch/>
        </p:blipFill>
        <p:spPr>
          <a:xfrm>
            <a:off x="7610850" y="4820100"/>
            <a:ext cx="1487425" cy="280775"/>
          </a:xfrm>
          <a:prstGeom prst="rect">
            <a:avLst/>
          </a:prstGeom>
          <a:noFill/>
          <a:ln>
            <a:noFill/>
          </a:ln>
        </p:spPr>
      </p:pic>
      <p:sp>
        <p:nvSpPr>
          <p:cNvPr id="142" name="Google Shape;142;p28"/>
          <p:cNvSpPr txBox="1"/>
          <p:nvPr>
            <p:ph idx="1" type="body"/>
          </p:nvPr>
        </p:nvSpPr>
        <p:spPr>
          <a:xfrm>
            <a:off x="4242375" y="172975"/>
            <a:ext cx="4614000" cy="4800300"/>
          </a:xfrm>
          <a:prstGeom prst="rect">
            <a:avLst/>
          </a:prstGeom>
          <a:solidFill>
            <a:srgbClr val="FFF2CC"/>
          </a:solid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000000"/>
              </a:buClr>
              <a:buSzPts val="2400"/>
              <a:buFont typeface="Helvetica Neue"/>
              <a:buNone/>
            </a:pPr>
            <a:r>
              <a:rPr b="1" i="0" lang="zh-TW" sz="2800" u="none" cap="none" strike="noStrike">
                <a:solidFill>
                  <a:srgbClr val="000000"/>
                </a:solidFill>
                <a:latin typeface="Arial"/>
                <a:ea typeface="Arial"/>
                <a:cs typeface="Arial"/>
                <a:sym typeface="Arial"/>
              </a:rPr>
              <a:t>1. 機器學習概論</a:t>
            </a:r>
            <a:endParaRPr b="1" sz="2800">
              <a:latin typeface="Arial"/>
              <a:ea typeface="Arial"/>
              <a:cs typeface="Arial"/>
              <a:sym typeface="Arial"/>
            </a:endParaRPr>
          </a:p>
          <a:p>
            <a:pPr indent="457200" lvl="0" marL="0" marR="0" rtl="0" algn="l">
              <a:lnSpc>
                <a:spcPct val="100000"/>
              </a:lnSpc>
              <a:spcBef>
                <a:spcPts val="0"/>
              </a:spcBef>
              <a:spcAft>
                <a:spcPts val="0"/>
              </a:spcAft>
              <a:buClr>
                <a:srgbClr val="000000"/>
              </a:buClr>
              <a:buSzPts val="2400"/>
              <a:buFont typeface="Helvetica Neue"/>
              <a:buNone/>
            </a:pPr>
            <a:r>
              <a:rPr b="1" lang="zh-TW" sz="1400">
                <a:solidFill>
                  <a:schemeClr val="dk1"/>
                </a:solidFill>
                <a:latin typeface="Arial"/>
                <a:ea typeface="Arial"/>
                <a:cs typeface="Arial"/>
                <a:sym typeface="Arial"/>
              </a:rPr>
              <a:t>[實作] </a:t>
            </a:r>
            <a:r>
              <a:rPr b="1" lang="zh-TW" sz="1400">
                <a:latin typeface="Arial"/>
                <a:ea typeface="Arial"/>
                <a:cs typeface="Arial"/>
                <a:sym typeface="Arial"/>
              </a:rPr>
              <a:t>基礎流程</a:t>
            </a:r>
            <a:endParaRPr b="1" sz="1400">
              <a:latin typeface="Arial"/>
              <a:ea typeface="Arial"/>
              <a:cs typeface="Arial"/>
              <a:sym typeface="Arial"/>
            </a:endParaRPr>
          </a:p>
          <a:p>
            <a:pPr indent="457200" lvl="0" marL="0" marR="0" rtl="0" algn="l">
              <a:lnSpc>
                <a:spcPct val="100000"/>
              </a:lnSpc>
              <a:spcBef>
                <a:spcPts val="0"/>
              </a:spcBef>
              <a:spcAft>
                <a:spcPts val="0"/>
              </a:spcAft>
              <a:buClr>
                <a:srgbClr val="000000"/>
              </a:buClr>
              <a:buSzPts val="2400"/>
              <a:buFont typeface="Helvetica Neue"/>
              <a:buNone/>
            </a:pPr>
            <a:r>
              <a:rPr b="1" lang="zh-TW" sz="1400">
                <a:solidFill>
                  <a:schemeClr val="dk1"/>
                </a:solidFill>
                <a:latin typeface="Arial"/>
                <a:ea typeface="Arial"/>
                <a:cs typeface="Arial"/>
                <a:sym typeface="Arial"/>
              </a:rPr>
              <a:t>[實作] </a:t>
            </a:r>
            <a:r>
              <a:rPr b="1" lang="zh-TW" sz="1400">
                <a:latin typeface="Arial"/>
                <a:ea typeface="Arial"/>
                <a:cs typeface="Arial"/>
                <a:sym typeface="Arial"/>
              </a:rPr>
              <a:t>Data Split</a:t>
            </a:r>
            <a:endParaRPr b="1" sz="1400">
              <a:latin typeface="Arial"/>
              <a:ea typeface="Arial"/>
              <a:cs typeface="Arial"/>
              <a:sym typeface="Arial"/>
            </a:endParaRPr>
          </a:p>
          <a:p>
            <a:pPr indent="457200" lvl="0" marL="0" marR="0" rtl="0" algn="l">
              <a:lnSpc>
                <a:spcPct val="100000"/>
              </a:lnSpc>
              <a:spcBef>
                <a:spcPts val="0"/>
              </a:spcBef>
              <a:spcAft>
                <a:spcPts val="0"/>
              </a:spcAft>
              <a:buClr>
                <a:srgbClr val="000000"/>
              </a:buClr>
              <a:buSzPts val="2400"/>
              <a:buFont typeface="Helvetica Neue"/>
              <a:buNone/>
            </a:pPr>
            <a:r>
              <a:rPr b="1" lang="zh-TW" sz="1400">
                <a:solidFill>
                  <a:schemeClr val="dk1"/>
                </a:solidFill>
                <a:latin typeface="Arial"/>
                <a:ea typeface="Arial"/>
                <a:cs typeface="Arial"/>
                <a:sym typeface="Arial"/>
              </a:rPr>
              <a:t>[實作] </a:t>
            </a:r>
            <a:r>
              <a:rPr b="1" lang="zh-TW" sz="1400">
                <a:latin typeface="Arial"/>
                <a:ea typeface="Arial"/>
                <a:cs typeface="Arial"/>
                <a:sym typeface="Arial"/>
              </a:rPr>
              <a:t>Normalization</a:t>
            </a:r>
            <a:endParaRPr b="1" sz="1400">
              <a:latin typeface="Arial"/>
              <a:ea typeface="Arial"/>
              <a:cs typeface="Arial"/>
              <a:sym typeface="Arial"/>
            </a:endParaRPr>
          </a:p>
          <a:p>
            <a:pPr indent="457200" lvl="0" marL="0" marR="0" rtl="0" algn="l">
              <a:lnSpc>
                <a:spcPct val="100000"/>
              </a:lnSpc>
              <a:spcBef>
                <a:spcPts val="0"/>
              </a:spcBef>
              <a:spcAft>
                <a:spcPts val="0"/>
              </a:spcAft>
              <a:buClr>
                <a:srgbClr val="000000"/>
              </a:buClr>
              <a:buSzPts val="2400"/>
              <a:buFont typeface="Helvetica Neue"/>
              <a:buNone/>
            </a:pPr>
            <a:r>
              <a:rPr b="1" lang="zh-TW" sz="1400">
                <a:solidFill>
                  <a:schemeClr val="dk1"/>
                </a:solidFill>
                <a:latin typeface="Arial"/>
                <a:ea typeface="Arial"/>
                <a:cs typeface="Arial"/>
                <a:sym typeface="Arial"/>
              </a:rPr>
              <a:t>[實作] </a:t>
            </a:r>
            <a:r>
              <a:rPr b="1" lang="zh-TW" sz="1400">
                <a:latin typeface="Arial"/>
                <a:ea typeface="Arial"/>
                <a:cs typeface="Arial"/>
                <a:sym typeface="Arial"/>
              </a:rPr>
              <a:t>Label Encoding</a:t>
            </a:r>
            <a:endParaRPr b="1" sz="1400">
              <a:latin typeface="Arial"/>
              <a:ea typeface="Arial"/>
              <a:cs typeface="Arial"/>
              <a:sym typeface="Arial"/>
            </a:endParaRPr>
          </a:p>
          <a:p>
            <a:pPr indent="457200" lvl="0" marL="0" marR="0" rtl="0" algn="l">
              <a:lnSpc>
                <a:spcPct val="100000"/>
              </a:lnSpc>
              <a:spcBef>
                <a:spcPts val="0"/>
              </a:spcBef>
              <a:spcAft>
                <a:spcPts val="0"/>
              </a:spcAft>
              <a:buClr>
                <a:srgbClr val="000000"/>
              </a:buClr>
              <a:buSzPts val="2400"/>
              <a:buFont typeface="Helvetica Neue"/>
              <a:buNone/>
            </a:pPr>
            <a:r>
              <a:rPr b="1" lang="zh-TW" sz="1400">
                <a:solidFill>
                  <a:schemeClr val="dk1"/>
                </a:solidFill>
                <a:latin typeface="Arial"/>
                <a:ea typeface="Arial"/>
                <a:cs typeface="Arial"/>
                <a:sym typeface="Arial"/>
              </a:rPr>
              <a:t>[實作] </a:t>
            </a:r>
            <a:r>
              <a:rPr b="1" lang="zh-TW" sz="1400">
                <a:latin typeface="Arial"/>
                <a:ea typeface="Arial"/>
                <a:cs typeface="Arial"/>
                <a:sym typeface="Arial"/>
              </a:rPr>
              <a:t>Create Model</a:t>
            </a:r>
            <a:endParaRPr b="1" sz="1400">
              <a:latin typeface="Arial"/>
              <a:ea typeface="Arial"/>
              <a:cs typeface="Arial"/>
              <a:sym typeface="Arial"/>
            </a:endParaRPr>
          </a:p>
          <a:p>
            <a:pPr indent="457200" lvl="0" marL="0" marR="0" rtl="0" algn="l">
              <a:lnSpc>
                <a:spcPct val="100000"/>
              </a:lnSpc>
              <a:spcBef>
                <a:spcPts val="0"/>
              </a:spcBef>
              <a:spcAft>
                <a:spcPts val="0"/>
              </a:spcAft>
              <a:buClr>
                <a:srgbClr val="000000"/>
              </a:buClr>
              <a:buSzPts val="2400"/>
              <a:buFont typeface="Helvetica Neue"/>
              <a:buNone/>
            </a:pPr>
            <a:r>
              <a:rPr b="1" lang="zh-TW" sz="1400">
                <a:solidFill>
                  <a:schemeClr val="dk1"/>
                </a:solidFill>
                <a:latin typeface="Arial"/>
                <a:ea typeface="Arial"/>
                <a:cs typeface="Arial"/>
                <a:sym typeface="Arial"/>
              </a:rPr>
              <a:t>[實作] Model </a:t>
            </a:r>
            <a:r>
              <a:rPr b="1" lang="zh-TW" sz="1400">
                <a:latin typeface="Arial"/>
                <a:ea typeface="Arial"/>
                <a:cs typeface="Arial"/>
                <a:sym typeface="Arial"/>
              </a:rPr>
              <a:t>Evaluztion</a:t>
            </a:r>
            <a:endParaRPr b="1" i="0" sz="1800" u="none" cap="none" strike="noStrike">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zh-TW" sz="2800">
                <a:solidFill>
                  <a:schemeClr val="dk1"/>
                </a:solidFill>
                <a:latin typeface="Arial"/>
                <a:ea typeface="Arial"/>
                <a:cs typeface="Arial"/>
                <a:sym typeface="Arial"/>
              </a:rPr>
              <a:t>2. 迴歸</a:t>
            </a:r>
            <a:endParaRPr b="1" sz="2800">
              <a:solidFill>
                <a:schemeClr val="dk1"/>
              </a:solidFill>
              <a:latin typeface="Arial"/>
              <a:ea typeface="Arial"/>
              <a:cs typeface="Arial"/>
              <a:sym typeface="Arial"/>
            </a:endParaRPr>
          </a:p>
          <a:p>
            <a:pPr indent="457200" lvl="0" marL="0" rtl="0" algn="l">
              <a:lnSpc>
                <a:spcPct val="115000"/>
              </a:lnSpc>
              <a:spcBef>
                <a:spcPts val="0"/>
              </a:spcBef>
              <a:spcAft>
                <a:spcPts val="0"/>
              </a:spcAft>
              <a:buClr>
                <a:schemeClr val="dk1"/>
              </a:buClr>
              <a:buSzPts val="2400"/>
              <a:buFont typeface="Arial"/>
              <a:buNone/>
            </a:pPr>
            <a:r>
              <a:rPr b="1" lang="zh-TW" sz="1400">
                <a:solidFill>
                  <a:schemeClr val="dk1"/>
                </a:solidFill>
                <a:latin typeface="Arial"/>
                <a:ea typeface="Arial"/>
                <a:cs typeface="Arial"/>
                <a:sym typeface="Arial"/>
              </a:rPr>
              <a:t>[實作] Linear Regression</a:t>
            </a:r>
            <a:endParaRPr b="1" sz="14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zh-TW" sz="1400">
                <a:solidFill>
                  <a:schemeClr val="dk1"/>
                </a:solidFill>
                <a:latin typeface="Arial"/>
                <a:ea typeface="Arial"/>
                <a:cs typeface="Arial"/>
                <a:sym typeface="Arial"/>
              </a:rPr>
              <a:t>	[實作] Weight Regularization</a:t>
            </a:r>
            <a:endParaRPr b="1" sz="1400">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400"/>
              <a:buFont typeface="Helvetica Neue"/>
              <a:buNone/>
            </a:pPr>
            <a:r>
              <a:t/>
            </a:r>
            <a:endParaRPr b="1" i="0" sz="1700" u="none" cap="none" strike="noStrike">
              <a:solidFill>
                <a:schemeClr val="dk1"/>
              </a:solidFill>
              <a:latin typeface="Arial"/>
              <a:ea typeface="Arial"/>
              <a:cs typeface="Arial"/>
              <a:sym typeface="Arial"/>
            </a:endParaRPr>
          </a:p>
          <a:p>
            <a:pPr indent="0" lvl="0" marL="177800" marR="0" rtl="0" algn="l">
              <a:lnSpc>
                <a:spcPct val="115000"/>
              </a:lnSpc>
              <a:spcBef>
                <a:spcPts val="0"/>
              </a:spcBef>
              <a:spcAft>
                <a:spcPts val="0"/>
              </a:spcAft>
              <a:buClr>
                <a:schemeClr val="dk1"/>
              </a:buClr>
              <a:buSzPts val="1100"/>
              <a:buFont typeface="Arial"/>
              <a:buNone/>
            </a:pPr>
            <a:r>
              <a:t/>
            </a:r>
            <a:endParaRPr b="1" i="0" sz="600" u="none" cap="none" strike="noStrike">
              <a:solidFill>
                <a:schemeClr val="dk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Google Shape;502;p55"/>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i="0" lang="zh-TW" sz="2400" u="none" cap="none" strike="noStrike">
                <a:solidFill>
                  <a:schemeClr val="dk1"/>
                </a:solidFill>
                <a:latin typeface="Arial"/>
                <a:ea typeface="Arial"/>
                <a:cs typeface="Arial"/>
                <a:sym typeface="Arial"/>
              </a:rPr>
              <a:t>Scikit Learn 模型評估的方法</a:t>
            </a:r>
            <a:endParaRPr b="0" i="0" sz="3600" u="none" cap="none" strike="noStrike">
              <a:solidFill>
                <a:schemeClr val="dk1"/>
              </a:solidFill>
              <a:latin typeface="Arial"/>
              <a:ea typeface="Arial"/>
              <a:cs typeface="Arial"/>
              <a:sym typeface="Arial"/>
            </a:endParaRPr>
          </a:p>
        </p:txBody>
      </p:sp>
      <p:pic>
        <p:nvPicPr>
          <p:cNvPr id="503" name="Google Shape;503;p55"/>
          <p:cNvPicPr preferRelativeResize="0"/>
          <p:nvPr/>
        </p:nvPicPr>
        <p:blipFill rotWithShape="1">
          <a:blip r:embed="rId3">
            <a:alphaModFix/>
          </a:blip>
          <a:srcRect b="0" l="0" r="0" t="0"/>
          <a:stretch/>
        </p:blipFill>
        <p:spPr>
          <a:xfrm>
            <a:off x="304800" y="1137025"/>
            <a:ext cx="8520599" cy="1679753"/>
          </a:xfrm>
          <a:prstGeom prst="rect">
            <a:avLst/>
          </a:prstGeom>
          <a:noFill/>
          <a:ln>
            <a:noFill/>
          </a:ln>
        </p:spPr>
      </p:pic>
      <p:sp>
        <p:nvSpPr>
          <p:cNvPr id="504" name="Google Shape;504;p55"/>
          <p:cNvSpPr/>
          <p:nvPr/>
        </p:nvSpPr>
        <p:spPr>
          <a:xfrm>
            <a:off x="5099925" y="1825925"/>
            <a:ext cx="1702800" cy="9336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55"/>
          <p:cNvSpPr txBox="1"/>
          <p:nvPr/>
        </p:nvSpPr>
        <p:spPr>
          <a:xfrm>
            <a:off x="4024200" y="2842100"/>
            <a:ext cx="4967400" cy="2090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Continuous</a:t>
            </a:r>
            <a:endParaRPr b="0" i="0" sz="1800" u="none" cap="none" strike="noStrike">
              <a:solidFill>
                <a:srgbClr val="000000"/>
              </a:solidFill>
              <a:latin typeface="Arial"/>
              <a:ea typeface="Arial"/>
              <a:cs typeface="Arial"/>
              <a:sym typeface="Arial"/>
            </a:endParaRPr>
          </a:p>
          <a:p>
            <a:pPr indent="-342900" lvl="1" marL="914400" marR="0" rtl="0" algn="l">
              <a:lnSpc>
                <a:spcPct val="100000"/>
              </a:lnSpc>
              <a:spcBef>
                <a:spcPts val="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Mean Absolute Error</a:t>
            </a:r>
            <a:endParaRPr b="0" i="0" sz="1800" u="none" cap="none" strike="noStrike">
              <a:solidFill>
                <a:srgbClr val="000000"/>
              </a:solidFill>
              <a:latin typeface="Arial"/>
              <a:ea typeface="Arial"/>
              <a:cs typeface="Arial"/>
              <a:sym typeface="Arial"/>
            </a:endParaRPr>
          </a:p>
          <a:p>
            <a:pPr indent="-342900" lvl="1" marL="914400" marR="0" rtl="0" algn="l">
              <a:lnSpc>
                <a:spcPct val="100000"/>
              </a:lnSpc>
              <a:spcBef>
                <a:spcPts val="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Root Mean Squared Error</a:t>
            </a:r>
            <a:endParaRPr b="0" i="0" sz="1800" u="none" cap="none" strike="noStrike">
              <a:solidFill>
                <a:srgbClr val="000000"/>
              </a:solidFill>
              <a:latin typeface="Arial"/>
              <a:ea typeface="Arial"/>
              <a:cs typeface="Arial"/>
              <a:sym typeface="Arial"/>
            </a:endParaRPr>
          </a:p>
          <a:p>
            <a:pPr indent="-342900" lvl="1" marL="914400" marR="0" rtl="0" algn="l">
              <a:lnSpc>
                <a:spcPct val="100000"/>
              </a:lnSpc>
              <a:spcBef>
                <a:spcPts val="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R2 Score</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Binary (Classification)</a:t>
            </a:r>
            <a:endParaRPr b="0" i="0" sz="1800" u="none" cap="none" strike="noStrike">
              <a:solidFill>
                <a:srgbClr val="000000"/>
              </a:solidFill>
              <a:latin typeface="Arial"/>
              <a:ea typeface="Arial"/>
              <a:cs typeface="Arial"/>
              <a:sym typeface="Arial"/>
            </a:endParaRPr>
          </a:p>
          <a:p>
            <a:pPr indent="-342900" lvl="1" marL="914400" marR="0" rtl="0" algn="l">
              <a:lnSpc>
                <a:spcPct val="100000"/>
              </a:lnSpc>
              <a:spcBef>
                <a:spcPts val="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Accuracy</a:t>
            </a:r>
            <a:endParaRPr b="0" i="0" sz="1800" u="none" cap="none" strike="noStrike">
              <a:solidFill>
                <a:srgbClr val="000000"/>
              </a:solidFill>
              <a:latin typeface="Arial"/>
              <a:ea typeface="Arial"/>
              <a:cs typeface="Arial"/>
              <a:sym typeface="Arial"/>
            </a:endParaRPr>
          </a:p>
          <a:p>
            <a:pPr indent="-342900" lvl="1" marL="914400" marR="0" rtl="0" algn="l">
              <a:lnSpc>
                <a:spcPct val="100000"/>
              </a:lnSpc>
              <a:spcBef>
                <a:spcPts val="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F1 score</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506" name="Google Shape;506;p55"/>
          <p:cNvPicPr preferRelativeResize="0"/>
          <p:nvPr/>
        </p:nvPicPr>
        <p:blipFill rotWithShape="1">
          <a:blip r:embed="rId4">
            <a:alphaModFix/>
          </a:blip>
          <a:srcRect b="0" l="0" r="0" t="0"/>
          <a:stretch/>
        </p:blipFill>
        <p:spPr>
          <a:xfrm>
            <a:off x="383450" y="2842100"/>
            <a:ext cx="3631757" cy="572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Google Shape;511;p56"/>
          <p:cNvSpPr txBox="1"/>
          <p:nvPr>
            <p:ph type="title"/>
          </p:nvPr>
        </p:nvSpPr>
        <p:spPr>
          <a:xfrm>
            <a:off x="311700" y="19359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i="0" lang="zh-TW" sz="2400" u="none" cap="none" strike="noStrike">
                <a:solidFill>
                  <a:schemeClr val="dk1"/>
                </a:solidFill>
                <a:latin typeface="Arial"/>
                <a:ea typeface="Arial"/>
                <a:cs typeface="Arial"/>
                <a:sym typeface="Arial"/>
              </a:rPr>
              <a:t>迴歸型 (Regression) 模型常用評估指標 </a:t>
            </a:r>
            <a:endParaRPr b="1" i="0" sz="2400" u="none" cap="none" strike="noStrike">
              <a:solidFill>
                <a:schemeClr val="dk1"/>
              </a:solidFill>
              <a:latin typeface="Arial"/>
              <a:ea typeface="Arial"/>
              <a:cs typeface="Arial"/>
              <a:sym typeface="Arial"/>
            </a:endParaRPr>
          </a:p>
        </p:txBody>
      </p:sp>
      <p:sp>
        <p:nvSpPr>
          <p:cNvPr id="512" name="Google Shape;512;p56"/>
          <p:cNvSpPr txBox="1"/>
          <p:nvPr>
            <p:ph idx="4294967295" type="body"/>
          </p:nvPr>
        </p:nvSpPr>
        <p:spPr>
          <a:xfrm>
            <a:off x="311700" y="975375"/>
            <a:ext cx="8520600" cy="3872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b="0" i="0" lang="zh-TW" sz="1800" u="none" cap="none" strike="noStrike">
                <a:solidFill>
                  <a:schemeClr val="dk2"/>
                </a:solidFill>
                <a:latin typeface="Arial"/>
                <a:ea typeface="Arial"/>
                <a:cs typeface="Arial"/>
                <a:sym typeface="Arial"/>
              </a:rPr>
              <a:t>Mean Absolute Error:                                 </a:t>
            </a:r>
            <a:endParaRPr b="0" i="0" sz="1800" u="none" cap="none" strike="noStrike">
              <a:solidFill>
                <a:schemeClr val="dk2"/>
              </a:solidFill>
              <a:latin typeface="Arial"/>
              <a:ea typeface="Arial"/>
              <a:cs typeface="Arial"/>
              <a:sym typeface="Arial"/>
            </a:endParaRPr>
          </a:p>
          <a:p>
            <a:pPr indent="-342900" lvl="0" marL="457200" marR="0" rtl="0" algn="l">
              <a:lnSpc>
                <a:spcPct val="115000"/>
              </a:lnSpc>
              <a:spcBef>
                <a:spcPts val="0"/>
              </a:spcBef>
              <a:spcAft>
                <a:spcPts val="0"/>
              </a:spcAft>
              <a:buClr>
                <a:schemeClr val="dk2"/>
              </a:buClr>
              <a:buSzPts val="1800"/>
              <a:buFont typeface="Arial"/>
              <a:buChar char="●"/>
            </a:pPr>
            <a:r>
              <a:rPr b="0" i="0" lang="zh-TW" sz="1800" u="none" cap="none" strike="noStrike">
                <a:solidFill>
                  <a:schemeClr val="dk2"/>
                </a:solidFill>
                <a:latin typeface="Arial"/>
                <a:ea typeface="Arial"/>
                <a:cs typeface="Arial"/>
                <a:sym typeface="Arial"/>
              </a:rPr>
              <a:t>Mean Squared Error:</a:t>
            </a:r>
            <a:endParaRPr b="0" i="0" sz="1800" u="none" cap="none" strike="noStrike">
              <a:solidFill>
                <a:schemeClr val="dk2"/>
              </a:solidFill>
              <a:latin typeface="Arial"/>
              <a:ea typeface="Arial"/>
              <a:cs typeface="Arial"/>
              <a:sym typeface="Arial"/>
            </a:endParaRPr>
          </a:p>
          <a:p>
            <a:pPr indent="-342900" lvl="0" marL="457200" marR="0" rtl="0" algn="l">
              <a:lnSpc>
                <a:spcPct val="115000"/>
              </a:lnSpc>
              <a:spcBef>
                <a:spcPts val="0"/>
              </a:spcBef>
              <a:spcAft>
                <a:spcPts val="0"/>
              </a:spcAft>
              <a:buClr>
                <a:schemeClr val="dk2"/>
              </a:buClr>
              <a:buSzPts val="1800"/>
              <a:buFont typeface="Arial"/>
              <a:buChar char="●"/>
            </a:pPr>
            <a:r>
              <a:rPr b="0" i="0" lang="zh-TW" sz="1800" u="none" cap="none" strike="noStrike">
                <a:solidFill>
                  <a:schemeClr val="dk2"/>
                </a:solidFill>
                <a:latin typeface="Arial"/>
                <a:ea typeface="Arial"/>
                <a:cs typeface="Arial"/>
                <a:sym typeface="Arial"/>
              </a:rPr>
              <a:t>Root Mean Squared Error:  </a:t>
            </a:r>
            <a:endParaRPr b="0" i="0" sz="1800" u="none" cap="none" strike="noStrike">
              <a:solidFill>
                <a:schemeClr val="dk2"/>
              </a:solidFill>
              <a:latin typeface="Arial"/>
              <a:ea typeface="Arial"/>
              <a:cs typeface="Arial"/>
              <a:sym typeface="Arial"/>
            </a:endParaRPr>
          </a:p>
        </p:txBody>
      </p:sp>
      <p:grpSp>
        <p:nvGrpSpPr>
          <p:cNvPr id="513" name="Google Shape;513;p56"/>
          <p:cNvGrpSpPr/>
          <p:nvPr/>
        </p:nvGrpSpPr>
        <p:grpSpPr>
          <a:xfrm>
            <a:off x="225600" y="2384175"/>
            <a:ext cx="4405725" cy="2451450"/>
            <a:chOff x="225600" y="2384175"/>
            <a:chExt cx="4405725" cy="2451450"/>
          </a:xfrm>
        </p:grpSpPr>
        <p:cxnSp>
          <p:nvCxnSpPr>
            <p:cNvPr id="514" name="Google Shape;514;p56"/>
            <p:cNvCxnSpPr/>
            <p:nvPr/>
          </p:nvCxnSpPr>
          <p:spPr>
            <a:xfrm flipH="1" rot="10800000">
              <a:off x="618925" y="2699850"/>
              <a:ext cx="21300" cy="2059500"/>
            </a:xfrm>
            <a:prstGeom prst="straightConnector1">
              <a:avLst/>
            </a:prstGeom>
            <a:noFill/>
            <a:ln cap="flat" cmpd="sng" w="9525">
              <a:solidFill>
                <a:schemeClr val="dk2"/>
              </a:solidFill>
              <a:prstDash val="solid"/>
              <a:round/>
              <a:headEnd len="sm" w="sm" type="none"/>
              <a:tailEnd len="med" w="med" type="triangle"/>
            </a:ln>
          </p:spPr>
        </p:cxnSp>
        <p:cxnSp>
          <p:nvCxnSpPr>
            <p:cNvPr id="515" name="Google Shape;515;p56"/>
            <p:cNvCxnSpPr/>
            <p:nvPr/>
          </p:nvCxnSpPr>
          <p:spPr>
            <a:xfrm flipH="1" rot="10800000">
              <a:off x="618925" y="4759350"/>
              <a:ext cx="2696700" cy="3000"/>
            </a:xfrm>
            <a:prstGeom prst="straightConnector1">
              <a:avLst/>
            </a:prstGeom>
            <a:noFill/>
            <a:ln cap="flat" cmpd="sng" w="9525">
              <a:solidFill>
                <a:schemeClr val="dk2"/>
              </a:solidFill>
              <a:prstDash val="solid"/>
              <a:round/>
              <a:headEnd len="sm" w="sm" type="none"/>
              <a:tailEnd len="med" w="med" type="triangle"/>
            </a:ln>
          </p:spPr>
        </p:cxnSp>
        <p:sp>
          <p:nvSpPr>
            <p:cNvPr id="516" name="Google Shape;516;p56"/>
            <p:cNvSpPr/>
            <p:nvPr/>
          </p:nvSpPr>
          <p:spPr>
            <a:xfrm>
              <a:off x="1749900" y="3134150"/>
              <a:ext cx="96000" cy="1068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56"/>
            <p:cNvSpPr/>
            <p:nvPr/>
          </p:nvSpPr>
          <p:spPr>
            <a:xfrm>
              <a:off x="2207100" y="3667550"/>
              <a:ext cx="96000" cy="1068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56"/>
            <p:cNvSpPr/>
            <p:nvPr/>
          </p:nvSpPr>
          <p:spPr>
            <a:xfrm>
              <a:off x="1292700" y="3819950"/>
              <a:ext cx="96000" cy="1068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56"/>
            <p:cNvSpPr/>
            <p:nvPr/>
          </p:nvSpPr>
          <p:spPr>
            <a:xfrm>
              <a:off x="1445100" y="4277150"/>
              <a:ext cx="96000" cy="1068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56"/>
            <p:cNvSpPr/>
            <p:nvPr/>
          </p:nvSpPr>
          <p:spPr>
            <a:xfrm>
              <a:off x="1749900" y="3743750"/>
              <a:ext cx="96000" cy="1068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56"/>
            <p:cNvSpPr/>
            <p:nvPr/>
          </p:nvSpPr>
          <p:spPr>
            <a:xfrm>
              <a:off x="2207100" y="3057950"/>
              <a:ext cx="96000" cy="1068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56"/>
            <p:cNvSpPr/>
            <p:nvPr/>
          </p:nvSpPr>
          <p:spPr>
            <a:xfrm>
              <a:off x="2511900" y="3210350"/>
              <a:ext cx="96000" cy="1068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23" name="Google Shape;523;p56"/>
            <p:cNvCxnSpPr/>
            <p:nvPr/>
          </p:nvCxnSpPr>
          <p:spPr>
            <a:xfrm flipH="1" rot="10800000">
              <a:off x="693625" y="2774625"/>
              <a:ext cx="2304900" cy="1952700"/>
            </a:xfrm>
            <a:prstGeom prst="straightConnector1">
              <a:avLst/>
            </a:prstGeom>
            <a:noFill/>
            <a:ln cap="flat" cmpd="sng" w="28575">
              <a:solidFill>
                <a:srgbClr val="FF0000"/>
              </a:solidFill>
              <a:prstDash val="dash"/>
              <a:round/>
              <a:headEnd len="sm" w="sm" type="none"/>
              <a:tailEnd len="sm" w="sm" type="none"/>
            </a:ln>
          </p:spPr>
        </p:cxnSp>
        <p:sp>
          <p:nvSpPr>
            <p:cNvPr id="524" name="Google Shape;524;p56"/>
            <p:cNvSpPr txBox="1"/>
            <p:nvPr/>
          </p:nvSpPr>
          <p:spPr>
            <a:xfrm>
              <a:off x="3326400" y="4579425"/>
              <a:ext cx="1163100" cy="25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X(feature)</a:t>
              </a:r>
              <a:endParaRPr b="0" i="0" sz="1400" u="none" cap="none" strike="noStrike">
                <a:solidFill>
                  <a:srgbClr val="000000"/>
                </a:solidFill>
                <a:latin typeface="Arial"/>
                <a:ea typeface="Arial"/>
                <a:cs typeface="Arial"/>
                <a:sym typeface="Arial"/>
              </a:endParaRPr>
            </a:p>
          </p:txBody>
        </p:sp>
        <p:sp>
          <p:nvSpPr>
            <p:cNvPr id="525" name="Google Shape;525;p56"/>
            <p:cNvSpPr txBox="1"/>
            <p:nvPr/>
          </p:nvSpPr>
          <p:spPr>
            <a:xfrm>
              <a:off x="225600" y="2384175"/>
              <a:ext cx="1163100" cy="25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Y(label)</a:t>
              </a:r>
              <a:endParaRPr b="0" i="0" sz="1400" u="none" cap="none" strike="noStrike">
                <a:solidFill>
                  <a:srgbClr val="000000"/>
                </a:solidFill>
                <a:latin typeface="Arial"/>
                <a:ea typeface="Arial"/>
                <a:cs typeface="Arial"/>
                <a:sym typeface="Arial"/>
              </a:endParaRPr>
            </a:p>
          </p:txBody>
        </p:sp>
        <p:cxnSp>
          <p:nvCxnSpPr>
            <p:cNvPr id="526" name="Google Shape;526;p56"/>
            <p:cNvCxnSpPr/>
            <p:nvPr/>
          </p:nvCxnSpPr>
          <p:spPr>
            <a:xfrm>
              <a:off x="1797891" y="3210340"/>
              <a:ext cx="0" cy="534000"/>
            </a:xfrm>
            <a:prstGeom prst="straightConnector1">
              <a:avLst/>
            </a:prstGeom>
            <a:noFill/>
            <a:ln cap="flat" cmpd="sng" w="28575">
              <a:solidFill>
                <a:srgbClr val="00FF00"/>
              </a:solidFill>
              <a:prstDash val="solid"/>
              <a:round/>
              <a:headEnd len="sm" w="sm" type="none"/>
              <a:tailEnd len="sm" w="sm" type="none"/>
            </a:ln>
          </p:spPr>
        </p:cxnSp>
        <p:cxnSp>
          <p:nvCxnSpPr>
            <p:cNvPr id="527" name="Google Shape;527;p56"/>
            <p:cNvCxnSpPr/>
            <p:nvPr/>
          </p:nvCxnSpPr>
          <p:spPr>
            <a:xfrm>
              <a:off x="1490700" y="4065950"/>
              <a:ext cx="4800" cy="211200"/>
            </a:xfrm>
            <a:prstGeom prst="straightConnector1">
              <a:avLst/>
            </a:prstGeom>
            <a:noFill/>
            <a:ln cap="flat" cmpd="sng" w="28575">
              <a:solidFill>
                <a:srgbClr val="00FF00"/>
              </a:solidFill>
              <a:prstDash val="solid"/>
              <a:round/>
              <a:headEnd len="sm" w="sm" type="none"/>
              <a:tailEnd len="sm" w="sm" type="none"/>
            </a:ln>
          </p:spPr>
        </p:cxnSp>
        <p:cxnSp>
          <p:nvCxnSpPr>
            <p:cNvPr id="528" name="Google Shape;528;p56"/>
            <p:cNvCxnSpPr/>
            <p:nvPr/>
          </p:nvCxnSpPr>
          <p:spPr>
            <a:xfrm>
              <a:off x="1338300" y="3926750"/>
              <a:ext cx="4800" cy="211200"/>
            </a:xfrm>
            <a:prstGeom prst="straightConnector1">
              <a:avLst/>
            </a:prstGeom>
            <a:noFill/>
            <a:ln cap="flat" cmpd="sng" w="28575">
              <a:solidFill>
                <a:srgbClr val="00FF00"/>
              </a:solidFill>
              <a:prstDash val="solid"/>
              <a:round/>
              <a:headEnd len="sm" w="sm" type="none"/>
              <a:tailEnd len="sm" w="sm" type="none"/>
            </a:ln>
          </p:spPr>
        </p:cxnSp>
        <p:cxnSp>
          <p:nvCxnSpPr>
            <p:cNvPr id="529" name="Google Shape;529;p56"/>
            <p:cNvCxnSpPr/>
            <p:nvPr/>
          </p:nvCxnSpPr>
          <p:spPr>
            <a:xfrm>
              <a:off x="2252700" y="3158150"/>
              <a:ext cx="4800" cy="211200"/>
            </a:xfrm>
            <a:prstGeom prst="straightConnector1">
              <a:avLst/>
            </a:prstGeom>
            <a:noFill/>
            <a:ln cap="flat" cmpd="sng" w="28575">
              <a:solidFill>
                <a:srgbClr val="00FF00"/>
              </a:solidFill>
              <a:prstDash val="solid"/>
              <a:round/>
              <a:headEnd len="sm" w="sm" type="none"/>
              <a:tailEnd len="sm" w="sm" type="none"/>
            </a:ln>
          </p:spPr>
        </p:cxnSp>
        <p:cxnSp>
          <p:nvCxnSpPr>
            <p:cNvPr id="530" name="Google Shape;530;p56"/>
            <p:cNvCxnSpPr/>
            <p:nvPr/>
          </p:nvCxnSpPr>
          <p:spPr>
            <a:xfrm>
              <a:off x="2252700" y="3456350"/>
              <a:ext cx="4800" cy="211200"/>
            </a:xfrm>
            <a:prstGeom prst="straightConnector1">
              <a:avLst/>
            </a:prstGeom>
            <a:noFill/>
            <a:ln cap="flat" cmpd="sng" w="28575">
              <a:solidFill>
                <a:srgbClr val="00FF00"/>
              </a:solidFill>
              <a:prstDash val="solid"/>
              <a:round/>
              <a:headEnd len="sm" w="sm" type="none"/>
              <a:tailEnd len="sm" w="sm" type="none"/>
            </a:ln>
          </p:spPr>
        </p:cxnSp>
        <p:sp>
          <p:nvSpPr>
            <p:cNvPr id="531" name="Google Shape;531;p56"/>
            <p:cNvSpPr txBox="1"/>
            <p:nvPr/>
          </p:nvSpPr>
          <p:spPr>
            <a:xfrm>
              <a:off x="2987925" y="2538225"/>
              <a:ext cx="1643400" cy="25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Prediction</a:t>
              </a:r>
              <a:endParaRPr b="0" i="0" sz="1400" u="none" cap="none" strike="noStrike">
                <a:solidFill>
                  <a:srgbClr val="FF0000"/>
                </a:solidFill>
                <a:latin typeface="Arial"/>
                <a:ea typeface="Arial"/>
                <a:cs typeface="Arial"/>
                <a:sym typeface="Arial"/>
              </a:endParaRPr>
            </a:p>
          </p:txBody>
        </p:sp>
        <p:sp>
          <p:nvSpPr>
            <p:cNvPr id="532" name="Google Shape;532;p56"/>
            <p:cNvSpPr txBox="1"/>
            <p:nvPr/>
          </p:nvSpPr>
          <p:spPr>
            <a:xfrm>
              <a:off x="1467325" y="3965750"/>
              <a:ext cx="757500" cy="10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FF00"/>
                  </a:solidFill>
                  <a:latin typeface="Arial"/>
                  <a:ea typeface="Arial"/>
                  <a:cs typeface="Arial"/>
                  <a:sym typeface="Arial"/>
                </a:rPr>
                <a:t>e1</a:t>
              </a:r>
              <a:endParaRPr b="0" i="0" sz="1400" u="none" cap="none" strike="noStrike">
                <a:solidFill>
                  <a:srgbClr val="00FF00"/>
                </a:solidFill>
                <a:latin typeface="Arial"/>
                <a:ea typeface="Arial"/>
                <a:cs typeface="Arial"/>
                <a:sym typeface="Arial"/>
              </a:endParaRPr>
            </a:p>
          </p:txBody>
        </p:sp>
        <p:sp>
          <p:nvSpPr>
            <p:cNvPr id="533" name="Google Shape;533;p56"/>
            <p:cNvSpPr txBox="1"/>
            <p:nvPr/>
          </p:nvSpPr>
          <p:spPr>
            <a:xfrm>
              <a:off x="1314925" y="3660950"/>
              <a:ext cx="757500" cy="10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FF00"/>
                  </a:solidFill>
                  <a:latin typeface="Arial"/>
                  <a:ea typeface="Arial"/>
                  <a:cs typeface="Arial"/>
                  <a:sym typeface="Arial"/>
                </a:rPr>
                <a:t>e2</a:t>
              </a:r>
              <a:endParaRPr b="0" i="0" sz="1400" u="none" cap="none" strike="noStrike">
                <a:solidFill>
                  <a:srgbClr val="00FF00"/>
                </a:solidFill>
                <a:latin typeface="Arial"/>
                <a:ea typeface="Arial"/>
                <a:cs typeface="Arial"/>
                <a:sym typeface="Arial"/>
              </a:endParaRPr>
            </a:p>
          </p:txBody>
        </p:sp>
        <p:sp>
          <p:nvSpPr>
            <p:cNvPr id="534" name="Google Shape;534;p56"/>
            <p:cNvSpPr txBox="1"/>
            <p:nvPr/>
          </p:nvSpPr>
          <p:spPr>
            <a:xfrm>
              <a:off x="1772125" y="3203750"/>
              <a:ext cx="757500" cy="10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FF00"/>
                  </a:solidFill>
                  <a:latin typeface="Arial"/>
                  <a:ea typeface="Arial"/>
                  <a:cs typeface="Arial"/>
                  <a:sym typeface="Arial"/>
                </a:rPr>
                <a:t>e3</a:t>
              </a:r>
              <a:endParaRPr b="0" i="0" sz="1400" u="none" cap="none" strike="noStrike">
                <a:solidFill>
                  <a:srgbClr val="00FF00"/>
                </a:solidFill>
                <a:latin typeface="Arial"/>
                <a:ea typeface="Arial"/>
                <a:cs typeface="Arial"/>
                <a:sym typeface="Arial"/>
              </a:endParaRPr>
            </a:p>
          </p:txBody>
        </p:sp>
        <p:sp>
          <p:nvSpPr>
            <p:cNvPr id="535" name="Google Shape;535;p56"/>
            <p:cNvSpPr txBox="1"/>
            <p:nvPr/>
          </p:nvSpPr>
          <p:spPr>
            <a:xfrm>
              <a:off x="2305525" y="2822750"/>
              <a:ext cx="757500" cy="10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FF00"/>
                  </a:solidFill>
                  <a:latin typeface="Arial"/>
                  <a:ea typeface="Arial"/>
                  <a:cs typeface="Arial"/>
                  <a:sym typeface="Arial"/>
                </a:rPr>
                <a:t>e4</a:t>
              </a:r>
              <a:endParaRPr b="0" i="0" sz="1400" u="none" cap="none" strike="noStrike">
                <a:solidFill>
                  <a:srgbClr val="00FF00"/>
                </a:solidFill>
                <a:latin typeface="Arial"/>
                <a:ea typeface="Arial"/>
                <a:cs typeface="Arial"/>
                <a:sym typeface="Arial"/>
              </a:endParaRPr>
            </a:p>
          </p:txBody>
        </p:sp>
        <p:sp>
          <p:nvSpPr>
            <p:cNvPr id="536" name="Google Shape;536;p56"/>
            <p:cNvSpPr txBox="1"/>
            <p:nvPr/>
          </p:nvSpPr>
          <p:spPr>
            <a:xfrm>
              <a:off x="2305525" y="3432350"/>
              <a:ext cx="757500" cy="10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FF00"/>
                  </a:solidFill>
                  <a:latin typeface="Arial"/>
                  <a:ea typeface="Arial"/>
                  <a:cs typeface="Arial"/>
                  <a:sym typeface="Arial"/>
                </a:rPr>
                <a:t>e5</a:t>
              </a:r>
              <a:endParaRPr b="0" i="0" sz="1400" u="none" cap="none" strike="noStrike">
                <a:solidFill>
                  <a:srgbClr val="00FF00"/>
                </a:solidFill>
                <a:latin typeface="Arial"/>
                <a:ea typeface="Arial"/>
                <a:cs typeface="Arial"/>
                <a:sym typeface="Arial"/>
              </a:endParaRPr>
            </a:p>
          </p:txBody>
        </p:sp>
      </p:grpSp>
      <p:pic>
        <p:nvPicPr>
          <p:cNvPr id="537" name="Google Shape;537;p56"/>
          <p:cNvPicPr preferRelativeResize="0"/>
          <p:nvPr/>
        </p:nvPicPr>
        <p:blipFill rotWithShape="1">
          <a:blip r:embed="rId3">
            <a:alphaModFix/>
          </a:blip>
          <a:srcRect b="0" l="0" r="0" t="0"/>
          <a:stretch/>
        </p:blipFill>
        <p:spPr>
          <a:xfrm>
            <a:off x="3568075" y="899175"/>
            <a:ext cx="1444250" cy="640834"/>
          </a:xfrm>
          <a:prstGeom prst="rect">
            <a:avLst/>
          </a:prstGeom>
          <a:noFill/>
          <a:ln>
            <a:noFill/>
          </a:ln>
        </p:spPr>
      </p:pic>
      <p:pic>
        <p:nvPicPr>
          <p:cNvPr id="538" name="Google Shape;538;p56"/>
          <p:cNvPicPr preferRelativeResize="0"/>
          <p:nvPr/>
        </p:nvPicPr>
        <p:blipFill rotWithShape="1">
          <a:blip r:embed="rId4">
            <a:alphaModFix/>
          </a:blip>
          <a:srcRect b="0" l="0" r="0" t="0"/>
          <a:stretch/>
        </p:blipFill>
        <p:spPr>
          <a:xfrm>
            <a:off x="3568075" y="1852425"/>
            <a:ext cx="1797726" cy="846000"/>
          </a:xfrm>
          <a:prstGeom prst="rect">
            <a:avLst/>
          </a:prstGeom>
          <a:noFill/>
          <a:ln>
            <a:noFill/>
          </a:ln>
        </p:spPr>
      </p:pic>
      <p:sp>
        <p:nvSpPr>
          <p:cNvPr id="539" name="Google Shape;539;p56"/>
          <p:cNvSpPr txBox="1"/>
          <p:nvPr/>
        </p:nvSpPr>
        <p:spPr>
          <a:xfrm>
            <a:off x="5264700" y="975375"/>
            <a:ext cx="3879300" cy="3696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666666"/>
              </a:buClr>
              <a:buSzPts val="1800"/>
              <a:buFont typeface="Arial"/>
              <a:buChar char="●"/>
            </a:pPr>
            <a:r>
              <a:rPr b="0" i="0" lang="zh-TW" sz="1800" u="none" cap="none" strike="noStrike">
                <a:solidFill>
                  <a:srgbClr val="666666"/>
                </a:solidFill>
                <a:latin typeface="Arial"/>
                <a:ea typeface="Arial"/>
                <a:cs typeface="Arial"/>
                <a:sym typeface="Arial"/>
              </a:rPr>
              <a:t>R2 Score: </a:t>
            </a:r>
            <a:endParaRPr b="0" i="0" sz="1800" u="none" cap="none" strike="noStrike">
              <a:solidFill>
                <a:srgbClr val="666666"/>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1800"/>
              <a:buFont typeface="Arial"/>
              <a:buNone/>
            </a:pPr>
            <a:r>
              <a:rPr b="0" i="0" lang="zh-TW" sz="1800" u="sng" cap="none" strike="noStrike">
                <a:solidFill>
                  <a:schemeClr val="hlink"/>
                </a:solidFill>
                <a:latin typeface="Arial"/>
                <a:ea typeface="Arial"/>
                <a:cs typeface="Arial"/>
                <a:sym typeface="Arial"/>
                <a:hlinkClick r:id="rId5"/>
              </a:rPr>
              <a:t>coefficient of determination</a:t>
            </a:r>
            <a:r>
              <a:rPr b="0" i="0" lang="zh-TW" sz="1800" u="none" cap="none" strike="noStrike">
                <a:solidFill>
                  <a:srgbClr val="666666"/>
                </a:solidFill>
                <a:latin typeface="Arial"/>
                <a:ea typeface="Arial"/>
                <a:cs typeface="Arial"/>
                <a:sym typeface="Arial"/>
              </a:rPr>
              <a:t> </a:t>
            </a:r>
            <a:endParaRPr b="0" i="0" sz="1800" u="none" cap="none" strike="noStrike">
              <a:solidFill>
                <a:srgbClr val="666666"/>
              </a:solidFill>
              <a:latin typeface="Arial"/>
              <a:ea typeface="Arial"/>
              <a:cs typeface="Arial"/>
              <a:sym typeface="Arial"/>
            </a:endParaRPr>
          </a:p>
        </p:txBody>
      </p:sp>
      <p:pic>
        <p:nvPicPr>
          <p:cNvPr id="540" name="Google Shape;540;p56"/>
          <p:cNvPicPr preferRelativeResize="0"/>
          <p:nvPr/>
        </p:nvPicPr>
        <p:blipFill rotWithShape="1">
          <a:blip r:embed="rId6">
            <a:alphaModFix/>
          </a:blip>
          <a:srcRect b="0" l="0" r="0" t="0"/>
          <a:stretch/>
        </p:blipFill>
        <p:spPr>
          <a:xfrm>
            <a:off x="5435275" y="1709550"/>
            <a:ext cx="3708724" cy="686800"/>
          </a:xfrm>
          <a:prstGeom prst="rect">
            <a:avLst/>
          </a:prstGeom>
          <a:noFill/>
          <a:ln>
            <a:noFill/>
          </a:ln>
        </p:spPr>
      </p:pic>
      <p:pic>
        <p:nvPicPr>
          <p:cNvPr id="541" name="Google Shape;541;p56"/>
          <p:cNvPicPr preferRelativeResize="0"/>
          <p:nvPr/>
        </p:nvPicPr>
        <p:blipFill rotWithShape="1">
          <a:blip r:embed="rId7">
            <a:alphaModFix/>
          </a:blip>
          <a:srcRect b="0" l="0" r="0" t="0"/>
          <a:stretch/>
        </p:blipFill>
        <p:spPr>
          <a:xfrm>
            <a:off x="3568075" y="1404750"/>
            <a:ext cx="1444250" cy="600075"/>
          </a:xfrm>
          <a:prstGeom prst="rect">
            <a:avLst/>
          </a:prstGeom>
          <a:noFill/>
          <a:ln>
            <a:noFill/>
          </a:ln>
        </p:spPr>
      </p:pic>
      <p:sp>
        <p:nvSpPr>
          <p:cNvPr id="542" name="Google Shape;542;p56"/>
          <p:cNvSpPr txBox="1"/>
          <p:nvPr/>
        </p:nvSpPr>
        <p:spPr>
          <a:xfrm>
            <a:off x="4267963" y="2651250"/>
            <a:ext cx="4780800" cy="35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FF"/>
              </a:solidFill>
              <a:latin typeface="Arial"/>
              <a:ea typeface="Arial"/>
              <a:cs typeface="Arial"/>
              <a:sym typeface="Arial"/>
            </a:endParaRPr>
          </a:p>
          <a:p>
            <a:pPr indent="-342900" lvl="0" marL="914400" marR="0" rtl="0" algn="l">
              <a:lnSpc>
                <a:spcPct val="100000"/>
              </a:lnSpc>
              <a:spcBef>
                <a:spcPts val="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觀察在資料上加不同noise對預測結果造成的影響</a:t>
            </a:r>
            <a:endParaRPr b="0" i="0" sz="1800" u="none" cap="none" strike="noStrike">
              <a:solidFill>
                <a:srgbClr val="000000"/>
              </a:solidFill>
              <a:latin typeface="Arial"/>
              <a:ea typeface="Arial"/>
              <a:cs typeface="Arial"/>
              <a:sym typeface="Arial"/>
            </a:endParaRPr>
          </a:p>
          <a:p>
            <a:pPr indent="-342900" lvl="0" marL="914400" marR="0" rtl="0" algn="l">
              <a:lnSpc>
                <a:spcPct val="100000"/>
              </a:lnSpc>
              <a:spcBef>
                <a:spcPts val="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了解不同metrics的意義</a:t>
            </a:r>
            <a:endParaRPr b="0" i="0" sz="1800" u="none" cap="none" strike="noStrike">
              <a:solidFill>
                <a:srgbClr val="000000"/>
              </a:solidFill>
              <a:latin typeface="Arial"/>
              <a:ea typeface="Arial"/>
              <a:cs typeface="Arial"/>
              <a:sym typeface="Arial"/>
            </a:endParaRPr>
          </a:p>
        </p:txBody>
      </p:sp>
      <p:pic>
        <p:nvPicPr>
          <p:cNvPr id="543" name="Google Shape;543;p56"/>
          <p:cNvPicPr preferRelativeResize="0"/>
          <p:nvPr/>
        </p:nvPicPr>
        <p:blipFill rotWithShape="1">
          <a:blip r:embed="rId8">
            <a:alphaModFix/>
          </a:blip>
          <a:srcRect b="0" l="0" r="0" t="0"/>
          <a:stretch/>
        </p:blipFill>
        <p:spPr>
          <a:xfrm>
            <a:off x="4337825" y="4114700"/>
            <a:ext cx="2757300" cy="211200"/>
          </a:xfrm>
          <a:prstGeom prst="rect">
            <a:avLst/>
          </a:prstGeom>
          <a:noFill/>
          <a:ln>
            <a:noFill/>
          </a:ln>
        </p:spPr>
      </p:pic>
      <p:pic>
        <p:nvPicPr>
          <p:cNvPr id="544" name="Google Shape;544;p56"/>
          <p:cNvPicPr preferRelativeResize="0"/>
          <p:nvPr/>
        </p:nvPicPr>
        <p:blipFill rotWithShape="1">
          <a:blip r:embed="rId9">
            <a:alphaModFix/>
          </a:blip>
          <a:srcRect b="0" l="0" r="0" t="0"/>
          <a:stretch/>
        </p:blipFill>
        <p:spPr>
          <a:xfrm>
            <a:off x="8410476" y="766300"/>
            <a:ext cx="331999" cy="352200"/>
          </a:xfrm>
          <a:prstGeom prst="rect">
            <a:avLst/>
          </a:prstGeom>
          <a:noFill/>
          <a:ln>
            <a:noFill/>
          </a:ln>
        </p:spPr>
      </p:pic>
      <p:pic>
        <p:nvPicPr>
          <p:cNvPr id="545" name="Google Shape;545;p56"/>
          <p:cNvPicPr preferRelativeResize="0"/>
          <p:nvPr/>
        </p:nvPicPr>
        <p:blipFill rotWithShape="1">
          <a:blip r:embed="rId10">
            <a:alphaModFix/>
          </a:blip>
          <a:srcRect b="0" l="0" r="0" t="0"/>
          <a:stretch/>
        </p:blipFill>
        <p:spPr>
          <a:xfrm>
            <a:off x="4337826" y="4325900"/>
            <a:ext cx="4641100" cy="766005"/>
          </a:xfrm>
          <a:prstGeom prst="rect">
            <a:avLst/>
          </a:prstGeom>
          <a:noFill/>
          <a:ln>
            <a:noFill/>
          </a:ln>
        </p:spPr>
      </p:pic>
      <p:sp>
        <p:nvSpPr>
          <p:cNvPr id="546" name="Google Shape;546;p56"/>
          <p:cNvSpPr txBox="1"/>
          <p:nvPr/>
        </p:nvSpPr>
        <p:spPr>
          <a:xfrm>
            <a:off x="5012313" y="713700"/>
            <a:ext cx="4780800" cy="35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chemeClr val="dk2"/>
                </a:solidFill>
                <a:latin typeface="Arial"/>
                <a:ea typeface="Arial"/>
                <a:cs typeface="Arial"/>
                <a:sym typeface="Arial"/>
              </a:rPr>
              <a:t> </a:t>
            </a:r>
            <a:r>
              <a:rPr b="1" i="0" lang="zh-TW" sz="1800" u="none" cap="none" strike="noStrike">
                <a:solidFill>
                  <a:srgbClr val="0000FF"/>
                </a:solidFill>
                <a:latin typeface="Arial"/>
                <a:ea typeface="Arial"/>
                <a:cs typeface="Arial"/>
                <a:sym typeface="Arial"/>
              </a:rPr>
              <a:t>8- Model Evaluation Example</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Google Shape;551;p57"/>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zh-TW">
                <a:solidFill>
                  <a:schemeClr val="dk1"/>
                </a:solidFill>
              </a:rPr>
              <a:t>[實作課程] </a:t>
            </a:r>
            <a:r>
              <a:rPr b="1" i="0" lang="zh-TW" sz="2400" u="none" cap="none" strike="noStrike">
                <a:solidFill>
                  <a:schemeClr val="dk1"/>
                </a:solidFill>
                <a:latin typeface="Arial"/>
                <a:ea typeface="Arial"/>
                <a:cs typeface="Arial"/>
                <a:sym typeface="Arial"/>
              </a:rPr>
              <a:t>Step 4 - 分析結果及修正模型 : 分類型模型評估</a:t>
            </a:r>
            <a:endParaRPr b="1" i="0" sz="2400" u="none" cap="none" strike="noStrike">
              <a:solidFill>
                <a:schemeClr val="dk1"/>
              </a:solidFill>
              <a:latin typeface="Arial"/>
              <a:ea typeface="Arial"/>
              <a:cs typeface="Arial"/>
              <a:sym typeface="Arial"/>
            </a:endParaRPr>
          </a:p>
        </p:txBody>
      </p:sp>
      <p:pic>
        <p:nvPicPr>
          <p:cNvPr id="552" name="Google Shape;552;p57" title="Session1 4 2 Sklern Model Evaluation">
            <a:hlinkClick r:id="rId3"/>
          </p:cNvPr>
          <p:cNvPicPr preferRelativeResize="0"/>
          <p:nvPr/>
        </p:nvPicPr>
        <p:blipFill rotWithShape="1">
          <a:blip r:embed="rId4">
            <a:alphaModFix/>
          </a:blip>
          <a:srcRect b="0" l="0" r="0" t="0"/>
          <a:stretch/>
        </p:blipFill>
        <p:spPr>
          <a:xfrm>
            <a:off x="2112825" y="857244"/>
            <a:ext cx="4572000" cy="3429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6" name="Shape 556"/>
        <p:cNvGrpSpPr/>
        <p:nvPr/>
      </p:nvGrpSpPr>
      <p:grpSpPr>
        <a:xfrm>
          <a:off x="0" y="0"/>
          <a:ext cx="0" cy="0"/>
          <a:chOff x="0" y="0"/>
          <a:chExt cx="0" cy="0"/>
        </a:xfrm>
      </p:grpSpPr>
      <p:pic>
        <p:nvPicPr>
          <p:cNvPr id="557" name="Google Shape;557;p58"/>
          <p:cNvPicPr preferRelativeResize="0"/>
          <p:nvPr/>
        </p:nvPicPr>
        <p:blipFill rotWithShape="1">
          <a:blip r:embed="rId3">
            <a:alphaModFix/>
          </a:blip>
          <a:srcRect b="0" l="0" r="0" t="0"/>
          <a:stretch/>
        </p:blipFill>
        <p:spPr>
          <a:xfrm>
            <a:off x="4780676" y="1359800"/>
            <a:ext cx="4363300" cy="1908950"/>
          </a:xfrm>
          <a:prstGeom prst="rect">
            <a:avLst/>
          </a:prstGeom>
          <a:noFill/>
          <a:ln>
            <a:noFill/>
          </a:ln>
        </p:spPr>
      </p:pic>
      <p:sp>
        <p:nvSpPr>
          <p:cNvPr id="558" name="Google Shape;558;p58"/>
          <p:cNvSpPr txBox="1"/>
          <p:nvPr>
            <p:ph idx="4294967295" type="body"/>
          </p:nvPr>
        </p:nvSpPr>
        <p:spPr>
          <a:xfrm>
            <a:off x="311700" y="1051575"/>
            <a:ext cx="8520600" cy="3872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a:p>
            <a:pPr indent="0" lvl="0" marL="0" marR="0" rtl="0" algn="l">
              <a:lnSpc>
                <a:spcPct val="115000"/>
              </a:lnSpc>
              <a:spcBef>
                <a:spcPts val="1600"/>
              </a:spcBef>
              <a:spcAft>
                <a:spcPts val="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a:p>
            <a:pPr indent="0" lvl="0" marL="0" marR="0" rtl="0" algn="l">
              <a:lnSpc>
                <a:spcPct val="115000"/>
              </a:lnSpc>
              <a:spcBef>
                <a:spcPts val="1600"/>
              </a:spcBef>
              <a:spcAft>
                <a:spcPts val="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a:p>
            <a:pPr indent="0" lvl="0" marL="0" marR="0" rtl="0" algn="l">
              <a:lnSpc>
                <a:spcPct val="115000"/>
              </a:lnSpc>
              <a:spcBef>
                <a:spcPts val="1600"/>
              </a:spcBef>
              <a:spcAft>
                <a:spcPts val="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a:p>
            <a:pPr indent="0" lvl="0" marL="0" marR="0" rtl="0" algn="l">
              <a:lnSpc>
                <a:spcPct val="115000"/>
              </a:lnSpc>
              <a:spcBef>
                <a:spcPts val="1600"/>
              </a:spcBef>
              <a:spcAft>
                <a:spcPts val="160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559" name="Google Shape;559;p58"/>
          <p:cNvSpPr txBox="1"/>
          <p:nvPr>
            <p:ph idx="4294967295" type="body"/>
          </p:nvPr>
        </p:nvSpPr>
        <p:spPr>
          <a:xfrm>
            <a:off x="311700" y="975375"/>
            <a:ext cx="8520600" cy="3872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b="0" i="0" lang="zh-TW" sz="1800" u="none" cap="none" strike="noStrike">
                <a:solidFill>
                  <a:schemeClr val="dk2"/>
                </a:solidFill>
                <a:latin typeface="Arial"/>
                <a:ea typeface="Arial"/>
                <a:cs typeface="Arial"/>
                <a:sym typeface="Arial"/>
              </a:rPr>
              <a:t>Accuracy:</a:t>
            </a:r>
            <a:endParaRPr b="0" i="0" sz="1800" u="none" cap="none" strike="noStrike">
              <a:solidFill>
                <a:schemeClr val="dk2"/>
              </a:solidFill>
              <a:latin typeface="Arial"/>
              <a:ea typeface="Arial"/>
              <a:cs typeface="Arial"/>
              <a:sym typeface="Arial"/>
            </a:endParaRPr>
          </a:p>
          <a:p>
            <a:pPr indent="0" lvl="0" marL="0" marR="0" rtl="0" algn="l">
              <a:lnSpc>
                <a:spcPct val="115000"/>
              </a:lnSpc>
              <a:spcBef>
                <a:spcPts val="1600"/>
              </a:spcBef>
              <a:spcAft>
                <a:spcPts val="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a:p>
            <a:pPr indent="0" lvl="0" marL="0" marR="0" rtl="0" algn="l">
              <a:lnSpc>
                <a:spcPct val="115000"/>
              </a:lnSpc>
              <a:spcBef>
                <a:spcPts val="1600"/>
              </a:spcBef>
              <a:spcAft>
                <a:spcPts val="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a:p>
            <a:pPr indent="0" lvl="0" marL="0" marR="0" rtl="0" algn="l">
              <a:lnSpc>
                <a:spcPct val="115000"/>
              </a:lnSpc>
              <a:spcBef>
                <a:spcPts val="1600"/>
              </a:spcBef>
              <a:spcAft>
                <a:spcPts val="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a:p>
            <a:pPr indent="0" lvl="0" marL="0" marR="0" rtl="0" algn="l">
              <a:lnSpc>
                <a:spcPct val="115000"/>
              </a:lnSpc>
              <a:spcBef>
                <a:spcPts val="1600"/>
              </a:spcBef>
              <a:spcAft>
                <a:spcPts val="1600"/>
              </a:spcAft>
              <a:buClr>
                <a:schemeClr val="dk2"/>
              </a:buClr>
              <a:buSzPts val="1800"/>
              <a:buFont typeface="Arial"/>
              <a:buNone/>
            </a:pPr>
            <a:r>
              <a:rPr b="0" i="0" lang="zh-TW" sz="1800" u="none" cap="none" strike="noStrike">
                <a:solidFill>
                  <a:schemeClr val="dk2"/>
                </a:solidFill>
                <a:latin typeface="Arial"/>
                <a:ea typeface="Arial"/>
                <a:cs typeface="Arial"/>
                <a:sym typeface="Arial"/>
              </a:rPr>
              <a:t>  </a:t>
            </a:r>
            <a:endParaRPr b="0" i="0" sz="1800" u="none" cap="none" strike="noStrike">
              <a:solidFill>
                <a:schemeClr val="dk2"/>
              </a:solidFill>
              <a:latin typeface="Arial"/>
              <a:ea typeface="Arial"/>
              <a:cs typeface="Arial"/>
              <a:sym typeface="Arial"/>
            </a:endParaRPr>
          </a:p>
        </p:txBody>
      </p:sp>
      <p:sp>
        <p:nvSpPr>
          <p:cNvPr id="560" name="Google Shape;560;p58"/>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i="0" lang="zh-TW" sz="2400" u="none" cap="none" strike="noStrike">
                <a:solidFill>
                  <a:schemeClr val="dk1"/>
                </a:solidFill>
                <a:latin typeface="Arial"/>
                <a:ea typeface="Arial"/>
                <a:cs typeface="Arial"/>
                <a:sym typeface="Arial"/>
              </a:rPr>
              <a:t>分類型 (Classification) 常用評估指標 - Accuracy</a:t>
            </a:r>
            <a:endParaRPr b="1" i="0" sz="2400" u="none" cap="none" strike="noStrike">
              <a:solidFill>
                <a:schemeClr val="dk1"/>
              </a:solidFill>
              <a:latin typeface="Arial"/>
              <a:ea typeface="Arial"/>
              <a:cs typeface="Arial"/>
              <a:sym typeface="Arial"/>
            </a:endParaRPr>
          </a:p>
        </p:txBody>
      </p:sp>
      <p:pic>
        <p:nvPicPr>
          <p:cNvPr id="561" name="Google Shape;561;p58"/>
          <p:cNvPicPr preferRelativeResize="0"/>
          <p:nvPr/>
        </p:nvPicPr>
        <p:blipFill rotWithShape="1">
          <a:blip r:embed="rId4">
            <a:alphaModFix/>
          </a:blip>
          <a:srcRect b="0" l="0" r="0" t="0"/>
          <a:stretch/>
        </p:blipFill>
        <p:spPr>
          <a:xfrm>
            <a:off x="442175" y="1590425"/>
            <a:ext cx="3679524" cy="616025"/>
          </a:xfrm>
          <a:prstGeom prst="rect">
            <a:avLst/>
          </a:prstGeom>
          <a:noFill/>
          <a:ln>
            <a:noFill/>
          </a:ln>
        </p:spPr>
      </p:pic>
      <p:sp>
        <p:nvSpPr>
          <p:cNvPr id="562" name="Google Shape;562;p58"/>
          <p:cNvSpPr/>
          <p:nvPr/>
        </p:nvSpPr>
        <p:spPr>
          <a:xfrm>
            <a:off x="6157175" y="1948050"/>
            <a:ext cx="1201500" cy="479700"/>
          </a:xfrm>
          <a:prstGeom prst="rect">
            <a:avLst/>
          </a:prstGeom>
          <a:noFill/>
          <a:ln cap="flat" cmpd="sng" w="38100">
            <a:solidFill>
              <a:srgbClr val="00FF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58"/>
          <p:cNvSpPr/>
          <p:nvPr/>
        </p:nvSpPr>
        <p:spPr>
          <a:xfrm>
            <a:off x="7604975" y="2557650"/>
            <a:ext cx="1201500" cy="479700"/>
          </a:xfrm>
          <a:prstGeom prst="rect">
            <a:avLst/>
          </a:prstGeom>
          <a:noFill/>
          <a:ln cap="flat" cmpd="sng" w="38100">
            <a:solidFill>
              <a:srgbClr val="00FF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58"/>
          <p:cNvSpPr/>
          <p:nvPr/>
        </p:nvSpPr>
        <p:spPr>
          <a:xfrm>
            <a:off x="2267350" y="1590425"/>
            <a:ext cx="1201500" cy="234300"/>
          </a:xfrm>
          <a:prstGeom prst="rect">
            <a:avLst/>
          </a:prstGeom>
          <a:noFill/>
          <a:ln cap="flat" cmpd="sng" w="38100">
            <a:solidFill>
              <a:srgbClr val="00FF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5" name="Google Shape;565;p58"/>
          <p:cNvGrpSpPr/>
          <p:nvPr/>
        </p:nvGrpSpPr>
        <p:grpSpPr>
          <a:xfrm>
            <a:off x="515325" y="2260678"/>
            <a:ext cx="4181850" cy="2646572"/>
            <a:chOff x="515325" y="2260678"/>
            <a:chExt cx="4181850" cy="2646572"/>
          </a:xfrm>
        </p:grpSpPr>
        <p:grpSp>
          <p:nvGrpSpPr>
            <p:cNvPr id="566" name="Google Shape;566;p58"/>
            <p:cNvGrpSpPr/>
            <p:nvPr/>
          </p:nvGrpSpPr>
          <p:grpSpPr>
            <a:xfrm>
              <a:off x="515325" y="2260678"/>
              <a:ext cx="3666900" cy="2646572"/>
              <a:chOff x="515325" y="2260678"/>
              <a:chExt cx="3666900" cy="2646572"/>
            </a:xfrm>
          </p:grpSpPr>
          <p:grpSp>
            <p:nvGrpSpPr>
              <p:cNvPr id="567" name="Google Shape;567;p58"/>
              <p:cNvGrpSpPr/>
              <p:nvPr/>
            </p:nvGrpSpPr>
            <p:grpSpPr>
              <a:xfrm>
                <a:off x="515325" y="4299750"/>
                <a:ext cx="3666900" cy="607500"/>
                <a:chOff x="362925" y="2242350"/>
                <a:chExt cx="3666900" cy="607500"/>
              </a:xfrm>
            </p:grpSpPr>
            <p:grpSp>
              <p:nvGrpSpPr>
                <p:cNvPr id="568" name="Google Shape;568;p58"/>
                <p:cNvGrpSpPr/>
                <p:nvPr/>
              </p:nvGrpSpPr>
              <p:grpSpPr>
                <a:xfrm>
                  <a:off x="362925" y="2615550"/>
                  <a:ext cx="3666900" cy="234300"/>
                  <a:chOff x="362925" y="2615550"/>
                  <a:chExt cx="3666900" cy="234300"/>
                </a:xfrm>
              </p:grpSpPr>
              <p:sp>
                <p:nvSpPr>
                  <p:cNvPr id="569" name="Google Shape;569;p58"/>
                  <p:cNvSpPr/>
                  <p:nvPr/>
                </p:nvSpPr>
                <p:spPr>
                  <a:xfrm>
                    <a:off x="362925" y="2615550"/>
                    <a:ext cx="237900" cy="2343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570" name="Google Shape;570;p58"/>
                  <p:cNvSpPr/>
                  <p:nvPr/>
                </p:nvSpPr>
                <p:spPr>
                  <a:xfrm>
                    <a:off x="743925" y="2615550"/>
                    <a:ext cx="237900" cy="234300"/>
                  </a:xfrm>
                  <a:prstGeom prst="ellipse">
                    <a:avLst/>
                  </a:prstGeom>
                  <a:solidFill>
                    <a:srgbClr val="0000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FFFF"/>
                        </a:solidFill>
                        <a:latin typeface="Arial"/>
                        <a:ea typeface="Arial"/>
                        <a:cs typeface="Arial"/>
                        <a:sym typeface="Arial"/>
                      </a:rPr>
                      <a:t>0</a:t>
                    </a:r>
                    <a:endParaRPr b="0" i="0" sz="1400" u="none" cap="none" strike="noStrike">
                      <a:solidFill>
                        <a:srgbClr val="FFFFFF"/>
                      </a:solidFill>
                      <a:latin typeface="Arial"/>
                      <a:ea typeface="Arial"/>
                      <a:cs typeface="Arial"/>
                      <a:sym typeface="Arial"/>
                    </a:endParaRPr>
                  </a:p>
                </p:txBody>
              </p:sp>
              <p:sp>
                <p:nvSpPr>
                  <p:cNvPr id="571" name="Google Shape;571;p58"/>
                  <p:cNvSpPr/>
                  <p:nvPr/>
                </p:nvSpPr>
                <p:spPr>
                  <a:xfrm>
                    <a:off x="1124925" y="2615550"/>
                    <a:ext cx="237900" cy="234300"/>
                  </a:xfrm>
                  <a:prstGeom prst="ellipse">
                    <a:avLst/>
                  </a:prstGeom>
                  <a:solidFill>
                    <a:srgbClr val="0000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FFFF"/>
                        </a:solidFill>
                        <a:latin typeface="Arial"/>
                        <a:ea typeface="Arial"/>
                        <a:cs typeface="Arial"/>
                        <a:sym typeface="Arial"/>
                      </a:rPr>
                      <a:t>0</a:t>
                    </a:r>
                    <a:endParaRPr b="0" i="0" sz="1400" u="none" cap="none" strike="noStrike">
                      <a:solidFill>
                        <a:srgbClr val="FFFFFF"/>
                      </a:solidFill>
                      <a:latin typeface="Arial"/>
                      <a:ea typeface="Arial"/>
                      <a:cs typeface="Arial"/>
                      <a:sym typeface="Arial"/>
                    </a:endParaRPr>
                  </a:p>
                </p:txBody>
              </p:sp>
              <p:sp>
                <p:nvSpPr>
                  <p:cNvPr id="572" name="Google Shape;572;p58"/>
                  <p:cNvSpPr/>
                  <p:nvPr/>
                </p:nvSpPr>
                <p:spPr>
                  <a:xfrm>
                    <a:off x="1505925" y="2615550"/>
                    <a:ext cx="237900" cy="234300"/>
                  </a:xfrm>
                  <a:prstGeom prst="ellipse">
                    <a:avLst/>
                  </a:prstGeom>
                  <a:solidFill>
                    <a:srgbClr val="0000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FFFF"/>
                        </a:solidFill>
                        <a:latin typeface="Arial"/>
                        <a:ea typeface="Arial"/>
                        <a:cs typeface="Arial"/>
                        <a:sym typeface="Arial"/>
                      </a:rPr>
                      <a:t>0</a:t>
                    </a:r>
                    <a:endParaRPr b="0" i="0" sz="1400" u="none" cap="none" strike="noStrike">
                      <a:solidFill>
                        <a:srgbClr val="FFFFFF"/>
                      </a:solidFill>
                      <a:latin typeface="Arial"/>
                      <a:ea typeface="Arial"/>
                      <a:cs typeface="Arial"/>
                      <a:sym typeface="Arial"/>
                    </a:endParaRPr>
                  </a:p>
                </p:txBody>
              </p:sp>
              <p:sp>
                <p:nvSpPr>
                  <p:cNvPr id="573" name="Google Shape;573;p58"/>
                  <p:cNvSpPr/>
                  <p:nvPr/>
                </p:nvSpPr>
                <p:spPr>
                  <a:xfrm>
                    <a:off x="1886925" y="2615550"/>
                    <a:ext cx="237900" cy="234300"/>
                  </a:xfrm>
                  <a:prstGeom prst="ellipse">
                    <a:avLst/>
                  </a:prstGeom>
                  <a:solidFill>
                    <a:srgbClr val="0000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FFFF"/>
                        </a:solidFill>
                        <a:latin typeface="Arial"/>
                        <a:ea typeface="Arial"/>
                        <a:cs typeface="Arial"/>
                        <a:sym typeface="Arial"/>
                      </a:rPr>
                      <a:t>0</a:t>
                    </a:r>
                    <a:endParaRPr b="0" i="0" sz="1400" u="none" cap="none" strike="noStrike">
                      <a:solidFill>
                        <a:srgbClr val="FFFFFF"/>
                      </a:solidFill>
                      <a:latin typeface="Arial"/>
                      <a:ea typeface="Arial"/>
                      <a:cs typeface="Arial"/>
                      <a:sym typeface="Arial"/>
                    </a:endParaRPr>
                  </a:p>
                </p:txBody>
              </p:sp>
              <p:sp>
                <p:nvSpPr>
                  <p:cNvPr id="574" name="Google Shape;574;p58"/>
                  <p:cNvSpPr/>
                  <p:nvPr/>
                </p:nvSpPr>
                <p:spPr>
                  <a:xfrm>
                    <a:off x="2267925" y="2615550"/>
                    <a:ext cx="237900" cy="234300"/>
                  </a:xfrm>
                  <a:prstGeom prst="ellipse">
                    <a:avLst/>
                  </a:prstGeom>
                  <a:solidFill>
                    <a:srgbClr val="0000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FFFF"/>
                        </a:solidFill>
                        <a:latin typeface="Arial"/>
                        <a:ea typeface="Arial"/>
                        <a:cs typeface="Arial"/>
                        <a:sym typeface="Arial"/>
                      </a:rPr>
                      <a:t>0</a:t>
                    </a:r>
                    <a:endParaRPr b="0" i="0" sz="1400" u="none" cap="none" strike="noStrike">
                      <a:solidFill>
                        <a:srgbClr val="FFFFFF"/>
                      </a:solidFill>
                      <a:latin typeface="Arial"/>
                      <a:ea typeface="Arial"/>
                      <a:cs typeface="Arial"/>
                      <a:sym typeface="Arial"/>
                    </a:endParaRPr>
                  </a:p>
                </p:txBody>
              </p:sp>
              <p:sp>
                <p:nvSpPr>
                  <p:cNvPr id="575" name="Google Shape;575;p58"/>
                  <p:cNvSpPr/>
                  <p:nvPr/>
                </p:nvSpPr>
                <p:spPr>
                  <a:xfrm>
                    <a:off x="2648925" y="2615550"/>
                    <a:ext cx="237900" cy="234300"/>
                  </a:xfrm>
                  <a:prstGeom prst="ellipse">
                    <a:avLst/>
                  </a:prstGeom>
                  <a:solidFill>
                    <a:srgbClr val="0000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FFFF"/>
                        </a:solidFill>
                        <a:latin typeface="Arial"/>
                        <a:ea typeface="Arial"/>
                        <a:cs typeface="Arial"/>
                        <a:sym typeface="Arial"/>
                      </a:rPr>
                      <a:t>0</a:t>
                    </a:r>
                    <a:endParaRPr b="0" i="0" sz="1400" u="none" cap="none" strike="noStrike">
                      <a:solidFill>
                        <a:srgbClr val="FFFFFF"/>
                      </a:solidFill>
                      <a:latin typeface="Arial"/>
                      <a:ea typeface="Arial"/>
                      <a:cs typeface="Arial"/>
                      <a:sym typeface="Arial"/>
                    </a:endParaRPr>
                  </a:p>
                </p:txBody>
              </p:sp>
              <p:sp>
                <p:nvSpPr>
                  <p:cNvPr id="576" name="Google Shape;576;p58"/>
                  <p:cNvSpPr/>
                  <p:nvPr/>
                </p:nvSpPr>
                <p:spPr>
                  <a:xfrm>
                    <a:off x="3029925" y="2615550"/>
                    <a:ext cx="237900" cy="234300"/>
                  </a:xfrm>
                  <a:prstGeom prst="ellipse">
                    <a:avLst/>
                  </a:prstGeom>
                  <a:solidFill>
                    <a:srgbClr val="0000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FFFF"/>
                        </a:solidFill>
                        <a:latin typeface="Arial"/>
                        <a:ea typeface="Arial"/>
                        <a:cs typeface="Arial"/>
                        <a:sym typeface="Arial"/>
                      </a:rPr>
                      <a:t>0</a:t>
                    </a:r>
                    <a:endParaRPr b="0" i="0" sz="1400" u="none" cap="none" strike="noStrike">
                      <a:solidFill>
                        <a:srgbClr val="FFFFFF"/>
                      </a:solidFill>
                      <a:latin typeface="Arial"/>
                      <a:ea typeface="Arial"/>
                      <a:cs typeface="Arial"/>
                      <a:sym typeface="Arial"/>
                    </a:endParaRPr>
                  </a:p>
                </p:txBody>
              </p:sp>
              <p:sp>
                <p:nvSpPr>
                  <p:cNvPr id="577" name="Google Shape;577;p58"/>
                  <p:cNvSpPr/>
                  <p:nvPr/>
                </p:nvSpPr>
                <p:spPr>
                  <a:xfrm>
                    <a:off x="3410925" y="2615550"/>
                    <a:ext cx="237900" cy="234300"/>
                  </a:xfrm>
                  <a:prstGeom prst="ellipse">
                    <a:avLst/>
                  </a:prstGeom>
                  <a:solidFill>
                    <a:srgbClr val="0000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FFFF"/>
                        </a:solidFill>
                        <a:latin typeface="Arial"/>
                        <a:ea typeface="Arial"/>
                        <a:cs typeface="Arial"/>
                        <a:sym typeface="Arial"/>
                      </a:rPr>
                      <a:t>0</a:t>
                    </a:r>
                    <a:endParaRPr b="0" i="0" sz="1400" u="none" cap="none" strike="noStrike">
                      <a:solidFill>
                        <a:srgbClr val="FFFFFF"/>
                      </a:solidFill>
                      <a:latin typeface="Arial"/>
                      <a:ea typeface="Arial"/>
                      <a:cs typeface="Arial"/>
                      <a:sym typeface="Arial"/>
                    </a:endParaRPr>
                  </a:p>
                </p:txBody>
              </p:sp>
              <p:sp>
                <p:nvSpPr>
                  <p:cNvPr id="578" name="Google Shape;578;p58"/>
                  <p:cNvSpPr/>
                  <p:nvPr/>
                </p:nvSpPr>
                <p:spPr>
                  <a:xfrm>
                    <a:off x="3791925" y="2615550"/>
                    <a:ext cx="237900" cy="234300"/>
                  </a:xfrm>
                  <a:prstGeom prst="ellipse">
                    <a:avLst/>
                  </a:prstGeom>
                  <a:solidFill>
                    <a:srgbClr val="0000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FFFF"/>
                        </a:solidFill>
                        <a:latin typeface="Arial"/>
                        <a:ea typeface="Arial"/>
                        <a:cs typeface="Arial"/>
                        <a:sym typeface="Arial"/>
                      </a:rPr>
                      <a:t>0</a:t>
                    </a:r>
                    <a:endParaRPr b="0" i="0" sz="1400" u="none" cap="none" strike="noStrike">
                      <a:solidFill>
                        <a:srgbClr val="FFFFFF"/>
                      </a:solidFill>
                      <a:latin typeface="Arial"/>
                      <a:ea typeface="Arial"/>
                      <a:cs typeface="Arial"/>
                      <a:sym typeface="Arial"/>
                    </a:endParaRPr>
                  </a:p>
                </p:txBody>
              </p:sp>
            </p:grpSp>
            <p:sp>
              <p:nvSpPr>
                <p:cNvPr id="579" name="Google Shape;579;p58"/>
                <p:cNvSpPr txBox="1"/>
                <p:nvPr/>
              </p:nvSpPr>
              <p:spPr>
                <a:xfrm>
                  <a:off x="1342725" y="2242350"/>
                  <a:ext cx="1799400" cy="23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樣本比例差異大</a:t>
                  </a:r>
                  <a:endParaRPr b="0" i="0" sz="1400" u="none" cap="none" strike="noStrike">
                    <a:solidFill>
                      <a:srgbClr val="000000"/>
                    </a:solidFill>
                    <a:latin typeface="Arial"/>
                    <a:ea typeface="Arial"/>
                    <a:cs typeface="Arial"/>
                    <a:sym typeface="Arial"/>
                  </a:endParaRPr>
                </a:p>
              </p:txBody>
            </p:sp>
          </p:grpSp>
          <p:pic>
            <p:nvPicPr>
              <p:cNvPr id="580" name="Google Shape;580;p58"/>
              <p:cNvPicPr preferRelativeResize="0"/>
              <p:nvPr/>
            </p:nvPicPr>
            <p:blipFill rotWithShape="1">
              <a:blip r:embed="rId5">
                <a:alphaModFix/>
              </a:blip>
              <a:srcRect b="0" l="0" r="0" t="0"/>
              <a:stretch/>
            </p:blipFill>
            <p:spPr>
              <a:xfrm>
                <a:off x="1610701" y="2260678"/>
                <a:ext cx="1201500" cy="2039071"/>
              </a:xfrm>
              <a:prstGeom prst="rect">
                <a:avLst/>
              </a:prstGeom>
              <a:noFill/>
              <a:ln>
                <a:noFill/>
              </a:ln>
            </p:spPr>
          </p:pic>
        </p:grpSp>
        <p:sp>
          <p:nvSpPr>
            <p:cNvPr id="581" name="Google Shape;581;p58"/>
            <p:cNvSpPr txBox="1"/>
            <p:nvPr/>
          </p:nvSpPr>
          <p:spPr>
            <a:xfrm>
              <a:off x="2806875" y="2386200"/>
              <a:ext cx="9081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1: 壞人</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0: 好人</a:t>
              </a:r>
              <a:endParaRPr b="0" i="0" sz="1800" u="none" cap="none" strike="noStrike">
                <a:solidFill>
                  <a:srgbClr val="000000"/>
                </a:solidFill>
                <a:latin typeface="Arial"/>
                <a:ea typeface="Arial"/>
                <a:cs typeface="Arial"/>
                <a:sym typeface="Arial"/>
              </a:endParaRPr>
            </a:p>
          </p:txBody>
        </p:sp>
        <p:sp>
          <p:nvSpPr>
            <p:cNvPr id="582" name="Google Shape;582;p58"/>
            <p:cNvSpPr txBox="1"/>
            <p:nvPr/>
          </p:nvSpPr>
          <p:spPr>
            <a:xfrm>
              <a:off x="2806875" y="3221425"/>
              <a:ext cx="18903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全猜好人可以得到高達90%的準確率呢！</a:t>
              </a:r>
              <a:endParaRPr b="0" i="0" sz="1800" u="none" cap="none" strike="noStrike">
                <a:solidFill>
                  <a:srgbClr val="000000"/>
                </a:solidFill>
                <a:latin typeface="Arial"/>
                <a:ea typeface="Arial"/>
                <a:cs typeface="Arial"/>
                <a:sym typeface="Arial"/>
              </a:endParaRPr>
            </a:p>
          </p:txBody>
        </p:sp>
      </p:grpSp>
      <p:sp>
        <p:nvSpPr>
          <p:cNvPr id="583" name="Google Shape;583;p58"/>
          <p:cNvSpPr txBox="1"/>
          <p:nvPr/>
        </p:nvSpPr>
        <p:spPr>
          <a:xfrm>
            <a:off x="4426500" y="975375"/>
            <a:ext cx="3879300" cy="3696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666666"/>
              </a:buClr>
              <a:buSzPts val="1800"/>
              <a:buFont typeface="Arial"/>
              <a:buChar char="●"/>
            </a:pPr>
            <a:r>
              <a:rPr b="0" i="0" lang="zh-TW" sz="1800" u="sng" cap="none" strike="noStrike">
                <a:solidFill>
                  <a:schemeClr val="hlink"/>
                </a:solidFill>
                <a:latin typeface="Arial"/>
                <a:ea typeface="Arial"/>
                <a:cs typeface="Arial"/>
                <a:sym typeface="Arial"/>
                <a:hlinkClick r:id="rId6"/>
              </a:rPr>
              <a:t>Confusion Matrix</a:t>
            </a:r>
            <a:endParaRPr b="0" i="0" sz="1800" u="none" cap="none" strike="noStrike">
              <a:solidFill>
                <a:srgbClr val="666666"/>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Google Shape;588;p59"/>
          <p:cNvSpPr txBox="1"/>
          <p:nvPr>
            <p:ph idx="4294967295" type="body"/>
          </p:nvPr>
        </p:nvSpPr>
        <p:spPr>
          <a:xfrm>
            <a:off x="311700" y="975375"/>
            <a:ext cx="8520600" cy="3872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b="0" i="0" lang="zh-TW" sz="1800" u="none" cap="none" strike="noStrike">
                <a:solidFill>
                  <a:schemeClr val="dk2"/>
                </a:solidFill>
                <a:latin typeface="Arial"/>
                <a:ea typeface="Arial"/>
                <a:cs typeface="Arial"/>
                <a:sym typeface="Arial"/>
              </a:rPr>
              <a:t>F1 Score: 適用於inbalanced data</a:t>
            </a:r>
            <a:endParaRPr b="0" i="0" sz="1800" u="none" cap="none" strike="noStrike">
              <a:solidFill>
                <a:schemeClr val="dk2"/>
              </a:solidFill>
              <a:latin typeface="Arial"/>
              <a:ea typeface="Arial"/>
              <a:cs typeface="Arial"/>
              <a:sym typeface="Arial"/>
            </a:endParaRPr>
          </a:p>
          <a:p>
            <a:pPr indent="0" lvl="0" marL="0" marR="0" rtl="0" algn="l">
              <a:lnSpc>
                <a:spcPct val="115000"/>
              </a:lnSpc>
              <a:spcBef>
                <a:spcPts val="1600"/>
              </a:spcBef>
              <a:spcAft>
                <a:spcPts val="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a:p>
            <a:pPr indent="0" lvl="0" marL="0" marR="0" rtl="0" algn="l">
              <a:lnSpc>
                <a:spcPct val="115000"/>
              </a:lnSpc>
              <a:spcBef>
                <a:spcPts val="1600"/>
              </a:spcBef>
              <a:spcAft>
                <a:spcPts val="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a:p>
            <a:pPr indent="0" lvl="0" marL="0" marR="0" rtl="0" algn="l">
              <a:lnSpc>
                <a:spcPct val="115000"/>
              </a:lnSpc>
              <a:spcBef>
                <a:spcPts val="1600"/>
              </a:spcBef>
              <a:spcAft>
                <a:spcPts val="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a:p>
            <a:pPr indent="0" lvl="0" marL="0" marR="0" rtl="0" algn="l">
              <a:lnSpc>
                <a:spcPct val="115000"/>
              </a:lnSpc>
              <a:spcBef>
                <a:spcPts val="1600"/>
              </a:spcBef>
              <a:spcAft>
                <a:spcPts val="1600"/>
              </a:spcAft>
              <a:buClr>
                <a:schemeClr val="dk2"/>
              </a:buClr>
              <a:buSzPts val="1800"/>
              <a:buFont typeface="Arial"/>
              <a:buNone/>
            </a:pPr>
            <a:r>
              <a:rPr b="0" i="0" lang="zh-TW" sz="1800" u="none" cap="none" strike="noStrike">
                <a:solidFill>
                  <a:schemeClr val="dk2"/>
                </a:solidFill>
                <a:latin typeface="Arial"/>
                <a:ea typeface="Arial"/>
                <a:cs typeface="Arial"/>
                <a:sym typeface="Arial"/>
              </a:rPr>
              <a:t>  </a:t>
            </a:r>
            <a:endParaRPr b="0" i="0" sz="1800" u="none" cap="none" strike="noStrike">
              <a:solidFill>
                <a:schemeClr val="dk2"/>
              </a:solidFill>
              <a:latin typeface="Arial"/>
              <a:ea typeface="Arial"/>
              <a:cs typeface="Arial"/>
              <a:sym typeface="Arial"/>
            </a:endParaRPr>
          </a:p>
        </p:txBody>
      </p:sp>
      <p:sp>
        <p:nvSpPr>
          <p:cNvPr id="589" name="Google Shape;589;p59"/>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i="0" lang="zh-TW" sz="2400" u="none" cap="none" strike="noStrike">
                <a:solidFill>
                  <a:schemeClr val="dk1"/>
                </a:solidFill>
                <a:latin typeface="Arial"/>
                <a:ea typeface="Arial"/>
                <a:cs typeface="Arial"/>
                <a:sym typeface="Arial"/>
              </a:rPr>
              <a:t>分類型 (Classification) 常用評估指標 - F1 Score</a:t>
            </a:r>
            <a:endParaRPr b="1" i="0" sz="2400" u="none" cap="none" strike="noStrike">
              <a:solidFill>
                <a:schemeClr val="dk1"/>
              </a:solidFill>
              <a:latin typeface="Arial"/>
              <a:ea typeface="Arial"/>
              <a:cs typeface="Arial"/>
              <a:sym typeface="Arial"/>
            </a:endParaRPr>
          </a:p>
        </p:txBody>
      </p:sp>
      <p:pic>
        <p:nvPicPr>
          <p:cNvPr id="590" name="Google Shape;590;p59"/>
          <p:cNvPicPr preferRelativeResize="0"/>
          <p:nvPr/>
        </p:nvPicPr>
        <p:blipFill rotWithShape="1">
          <a:blip r:embed="rId3">
            <a:alphaModFix/>
          </a:blip>
          <a:srcRect b="0" l="0" r="0" t="0"/>
          <a:stretch/>
        </p:blipFill>
        <p:spPr>
          <a:xfrm>
            <a:off x="152400" y="1467000"/>
            <a:ext cx="4659699" cy="746457"/>
          </a:xfrm>
          <a:prstGeom prst="rect">
            <a:avLst/>
          </a:prstGeom>
          <a:noFill/>
          <a:ln>
            <a:noFill/>
          </a:ln>
        </p:spPr>
      </p:pic>
      <p:sp>
        <p:nvSpPr>
          <p:cNvPr id="591" name="Google Shape;591;p59"/>
          <p:cNvSpPr txBox="1"/>
          <p:nvPr/>
        </p:nvSpPr>
        <p:spPr>
          <a:xfrm>
            <a:off x="4426500" y="975375"/>
            <a:ext cx="3879300" cy="3696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666666"/>
              </a:buClr>
              <a:buSzPts val="1800"/>
              <a:buFont typeface="Arial"/>
              <a:buChar char="●"/>
            </a:pPr>
            <a:r>
              <a:rPr b="0" i="0" lang="zh-TW" sz="1800" u="sng" cap="none" strike="noStrike">
                <a:solidFill>
                  <a:schemeClr val="hlink"/>
                </a:solidFill>
                <a:latin typeface="Arial"/>
                <a:ea typeface="Arial"/>
                <a:cs typeface="Arial"/>
                <a:sym typeface="Arial"/>
                <a:hlinkClick r:id="rId4"/>
              </a:rPr>
              <a:t>Confusion Matrix</a:t>
            </a:r>
            <a:endParaRPr b="0" i="0" sz="1800" u="none" cap="none" strike="noStrike">
              <a:solidFill>
                <a:srgbClr val="666666"/>
              </a:solidFill>
              <a:latin typeface="Arial"/>
              <a:ea typeface="Arial"/>
              <a:cs typeface="Arial"/>
              <a:sym typeface="Arial"/>
            </a:endParaRPr>
          </a:p>
        </p:txBody>
      </p:sp>
      <p:pic>
        <p:nvPicPr>
          <p:cNvPr id="592" name="Google Shape;592;p59"/>
          <p:cNvPicPr preferRelativeResize="0"/>
          <p:nvPr/>
        </p:nvPicPr>
        <p:blipFill rotWithShape="1">
          <a:blip r:embed="rId5">
            <a:alphaModFix/>
          </a:blip>
          <a:srcRect b="0" l="0" r="0" t="0"/>
          <a:stretch/>
        </p:blipFill>
        <p:spPr>
          <a:xfrm>
            <a:off x="4780676" y="1359800"/>
            <a:ext cx="4363300" cy="1908950"/>
          </a:xfrm>
          <a:prstGeom prst="rect">
            <a:avLst/>
          </a:prstGeom>
          <a:noFill/>
          <a:ln>
            <a:noFill/>
          </a:ln>
        </p:spPr>
      </p:pic>
      <p:grpSp>
        <p:nvGrpSpPr>
          <p:cNvPr id="593" name="Google Shape;593;p59"/>
          <p:cNvGrpSpPr/>
          <p:nvPr/>
        </p:nvGrpSpPr>
        <p:grpSpPr>
          <a:xfrm>
            <a:off x="5524475" y="3143500"/>
            <a:ext cx="3497851" cy="1384803"/>
            <a:chOff x="5524475" y="3143500"/>
            <a:chExt cx="3497851" cy="1384803"/>
          </a:xfrm>
        </p:grpSpPr>
        <p:grpSp>
          <p:nvGrpSpPr>
            <p:cNvPr id="594" name="Google Shape;594;p59"/>
            <p:cNvGrpSpPr/>
            <p:nvPr/>
          </p:nvGrpSpPr>
          <p:grpSpPr>
            <a:xfrm>
              <a:off x="5524486" y="3143500"/>
              <a:ext cx="3497840" cy="884900"/>
              <a:chOff x="5524486" y="3143500"/>
              <a:chExt cx="3497840" cy="884900"/>
            </a:xfrm>
          </p:grpSpPr>
          <p:grpSp>
            <p:nvGrpSpPr>
              <p:cNvPr id="595" name="Google Shape;595;p59"/>
              <p:cNvGrpSpPr/>
              <p:nvPr/>
            </p:nvGrpSpPr>
            <p:grpSpPr>
              <a:xfrm>
                <a:off x="5524486" y="3143500"/>
                <a:ext cx="3497840" cy="884900"/>
                <a:chOff x="5524486" y="3143500"/>
                <a:chExt cx="3497840" cy="884900"/>
              </a:xfrm>
            </p:grpSpPr>
            <p:pic>
              <p:nvPicPr>
                <p:cNvPr id="596" name="Google Shape;596;p59"/>
                <p:cNvPicPr preferRelativeResize="0"/>
                <p:nvPr/>
              </p:nvPicPr>
              <p:blipFill rotWithShape="1">
                <a:blip r:embed="rId6">
                  <a:alphaModFix/>
                </a:blip>
                <a:srcRect b="0" l="0" r="0" t="0"/>
                <a:stretch/>
              </p:blipFill>
              <p:spPr>
                <a:xfrm>
                  <a:off x="5524486" y="3143500"/>
                  <a:ext cx="1557180" cy="582574"/>
                </a:xfrm>
                <a:prstGeom prst="rect">
                  <a:avLst/>
                </a:prstGeom>
                <a:noFill/>
                <a:ln>
                  <a:noFill/>
                </a:ln>
              </p:spPr>
            </p:pic>
            <p:pic>
              <p:nvPicPr>
                <p:cNvPr id="597" name="Google Shape;597;p59"/>
                <p:cNvPicPr preferRelativeResize="0"/>
                <p:nvPr/>
              </p:nvPicPr>
              <p:blipFill rotWithShape="1">
                <a:blip r:embed="rId7">
                  <a:alphaModFix/>
                </a:blip>
                <a:srcRect b="0" l="0" r="0" t="0"/>
                <a:stretch/>
              </p:blipFill>
              <p:spPr>
                <a:xfrm>
                  <a:off x="7245725" y="3166938"/>
                  <a:ext cx="1776601" cy="535700"/>
                </a:xfrm>
                <a:prstGeom prst="rect">
                  <a:avLst/>
                </a:prstGeom>
                <a:noFill/>
                <a:ln>
                  <a:noFill/>
                </a:ln>
              </p:spPr>
            </p:pic>
            <p:sp>
              <p:nvSpPr>
                <p:cNvPr id="598" name="Google Shape;598;p59"/>
                <p:cNvSpPr txBox="1"/>
                <p:nvPr/>
              </p:nvSpPr>
              <p:spPr>
                <a:xfrm>
                  <a:off x="6091350" y="3658800"/>
                  <a:ext cx="854400" cy="36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100%</a:t>
                  </a:r>
                  <a:endParaRPr b="0" i="0" sz="1800" u="none" cap="none" strike="noStrike">
                    <a:solidFill>
                      <a:srgbClr val="000000"/>
                    </a:solidFill>
                    <a:latin typeface="Arial"/>
                    <a:ea typeface="Arial"/>
                    <a:cs typeface="Arial"/>
                    <a:sym typeface="Arial"/>
                  </a:endParaRPr>
                </a:p>
              </p:txBody>
            </p:sp>
          </p:grpSp>
          <p:sp>
            <p:nvSpPr>
              <p:cNvPr id="599" name="Google Shape;599;p59"/>
              <p:cNvSpPr txBox="1"/>
              <p:nvPr/>
            </p:nvSpPr>
            <p:spPr>
              <a:xfrm>
                <a:off x="7691550" y="3658800"/>
                <a:ext cx="854400" cy="36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10%</a:t>
                </a:r>
                <a:endParaRPr b="0" i="0" sz="1800" u="none" cap="none" strike="noStrike">
                  <a:solidFill>
                    <a:srgbClr val="000000"/>
                  </a:solidFill>
                  <a:latin typeface="Arial"/>
                  <a:ea typeface="Arial"/>
                  <a:cs typeface="Arial"/>
                  <a:sym typeface="Arial"/>
                </a:endParaRPr>
              </a:p>
            </p:txBody>
          </p:sp>
        </p:grpSp>
        <p:pic>
          <p:nvPicPr>
            <p:cNvPr id="600" name="Google Shape;600;p59"/>
            <p:cNvPicPr preferRelativeResize="0"/>
            <p:nvPr/>
          </p:nvPicPr>
          <p:blipFill rotWithShape="1">
            <a:blip r:embed="rId8">
              <a:alphaModFix/>
            </a:blip>
            <a:srcRect b="0" l="0" r="0" t="0"/>
            <a:stretch/>
          </p:blipFill>
          <p:spPr>
            <a:xfrm>
              <a:off x="5524475" y="3725100"/>
              <a:ext cx="3497850" cy="803203"/>
            </a:xfrm>
            <a:prstGeom prst="rect">
              <a:avLst/>
            </a:prstGeom>
            <a:noFill/>
            <a:ln>
              <a:noFill/>
            </a:ln>
          </p:spPr>
        </p:pic>
      </p:grpSp>
      <p:grpSp>
        <p:nvGrpSpPr>
          <p:cNvPr id="601" name="Google Shape;601;p59"/>
          <p:cNvGrpSpPr/>
          <p:nvPr/>
        </p:nvGrpSpPr>
        <p:grpSpPr>
          <a:xfrm>
            <a:off x="515325" y="2260678"/>
            <a:ext cx="3716700" cy="2646572"/>
            <a:chOff x="515325" y="2260678"/>
            <a:chExt cx="3716700" cy="2646572"/>
          </a:xfrm>
        </p:grpSpPr>
        <p:grpSp>
          <p:nvGrpSpPr>
            <p:cNvPr id="602" name="Google Shape;602;p59"/>
            <p:cNvGrpSpPr/>
            <p:nvPr/>
          </p:nvGrpSpPr>
          <p:grpSpPr>
            <a:xfrm>
              <a:off x="515325" y="2260678"/>
              <a:ext cx="3716700" cy="2646572"/>
              <a:chOff x="515325" y="2260678"/>
              <a:chExt cx="3716700" cy="2646572"/>
            </a:xfrm>
          </p:grpSpPr>
          <p:grpSp>
            <p:nvGrpSpPr>
              <p:cNvPr id="603" name="Google Shape;603;p59"/>
              <p:cNvGrpSpPr/>
              <p:nvPr/>
            </p:nvGrpSpPr>
            <p:grpSpPr>
              <a:xfrm>
                <a:off x="515325" y="4299750"/>
                <a:ext cx="3716700" cy="607500"/>
                <a:chOff x="362925" y="2242350"/>
                <a:chExt cx="3716700" cy="607500"/>
              </a:xfrm>
            </p:grpSpPr>
            <p:grpSp>
              <p:nvGrpSpPr>
                <p:cNvPr id="604" name="Google Shape;604;p59"/>
                <p:cNvGrpSpPr/>
                <p:nvPr/>
              </p:nvGrpSpPr>
              <p:grpSpPr>
                <a:xfrm>
                  <a:off x="362925" y="2615550"/>
                  <a:ext cx="3666900" cy="234300"/>
                  <a:chOff x="362925" y="2615550"/>
                  <a:chExt cx="3666900" cy="234300"/>
                </a:xfrm>
              </p:grpSpPr>
              <p:sp>
                <p:nvSpPr>
                  <p:cNvPr id="605" name="Google Shape;605;p59"/>
                  <p:cNvSpPr/>
                  <p:nvPr/>
                </p:nvSpPr>
                <p:spPr>
                  <a:xfrm>
                    <a:off x="362925" y="2615550"/>
                    <a:ext cx="237900" cy="2343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606" name="Google Shape;606;p59"/>
                  <p:cNvSpPr/>
                  <p:nvPr/>
                </p:nvSpPr>
                <p:spPr>
                  <a:xfrm>
                    <a:off x="743925" y="2615550"/>
                    <a:ext cx="237900" cy="234300"/>
                  </a:xfrm>
                  <a:prstGeom prst="ellipse">
                    <a:avLst/>
                  </a:prstGeom>
                  <a:solidFill>
                    <a:srgbClr val="0000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FFFF"/>
                        </a:solidFill>
                        <a:latin typeface="Arial"/>
                        <a:ea typeface="Arial"/>
                        <a:cs typeface="Arial"/>
                        <a:sym typeface="Arial"/>
                      </a:rPr>
                      <a:t>0</a:t>
                    </a:r>
                    <a:endParaRPr b="0" i="0" sz="1400" u="none" cap="none" strike="noStrike">
                      <a:solidFill>
                        <a:srgbClr val="FFFFFF"/>
                      </a:solidFill>
                      <a:latin typeface="Arial"/>
                      <a:ea typeface="Arial"/>
                      <a:cs typeface="Arial"/>
                      <a:sym typeface="Arial"/>
                    </a:endParaRPr>
                  </a:p>
                </p:txBody>
              </p:sp>
              <p:sp>
                <p:nvSpPr>
                  <p:cNvPr id="607" name="Google Shape;607;p59"/>
                  <p:cNvSpPr/>
                  <p:nvPr/>
                </p:nvSpPr>
                <p:spPr>
                  <a:xfrm>
                    <a:off x="1124925" y="2615550"/>
                    <a:ext cx="237900" cy="234300"/>
                  </a:xfrm>
                  <a:prstGeom prst="ellipse">
                    <a:avLst/>
                  </a:prstGeom>
                  <a:solidFill>
                    <a:srgbClr val="0000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FFFF"/>
                        </a:solidFill>
                        <a:latin typeface="Arial"/>
                        <a:ea typeface="Arial"/>
                        <a:cs typeface="Arial"/>
                        <a:sym typeface="Arial"/>
                      </a:rPr>
                      <a:t>0</a:t>
                    </a:r>
                    <a:endParaRPr b="0" i="0" sz="1400" u="none" cap="none" strike="noStrike">
                      <a:solidFill>
                        <a:srgbClr val="FFFFFF"/>
                      </a:solidFill>
                      <a:latin typeface="Arial"/>
                      <a:ea typeface="Arial"/>
                      <a:cs typeface="Arial"/>
                      <a:sym typeface="Arial"/>
                    </a:endParaRPr>
                  </a:p>
                </p:txBody>
              </p:sp>
              <p:sp>
                <p:nvSpPr>
                  <p:cNvPr id="608" name="Google Shape;608;p59"/>
                  <p:cNvSpPr/>
                  <p:nvPr/>
                </p:nvSpPr>
                <p:spPr>
                  <a:xfrm>
                    <a:off x="1505925" y="2615550"/>
                    <a:ext cx="237900" cy="234300"/>
                  </a:xfrm>
                  <a:prstGeom prst="ellipse">
                    <a:avLst/>
                  </a:prstGeom>
                  <a:solidFill>
                    <a:srgbClr val="0000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FFFF"/>
                        </a:solidFill>
                        <a:latin typeface="Arial"/>
                        <a:ea typeface="Arial"/>
                        <a:cs typeface="Arial"/>
                        <a:sym typeface="Arial"/>
                      </a:rPr>
                      <a:t>0</a:t>
                    </a:r>
                    <a:endParaRPr b="0" i="0" sz="1400" u="none" cap="none" strike="noStrike">
                      <a:solidFill>
                        <a:srgbClr val="FFFFFF"/>
                      </a:solidFill>
                      <a:latin typeface="Arial"/>
                      <a:ea typeface="Arial"/>
                      <a:cs typeface="Arial"/>
                      <a:sym typeface="Arial"/>
                    </a:endParaRPr>
                  </a:p>
                </p:txBody>
              </p:sp>
              <p:sp>
                <p:nvSpPr>
                  <p:cNvPr id="609" name="Google Shape;609;p59"/>
                  <p:cNvSpPr/>
                  <p:nvPr/>
                </p:nvSpPr>
                <p:spPr>
                  <a:xfrm>
                    <a:off x="1886925" y="2615550"/>
                    <a:ext cx="237900" cy="234300"/>
                  </a:xfrm>
                  <a:prstGeom prst="ellipse">
                    <a:avLst/>
                  </a:prstGeom>
                  <a:solidFill>
                    <a:srgbClr val="0000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FFFF"/>
                        </a:solidFill>
                        <a:latin typeface="Arial"/>
                        <a:ea typeface="Arial"/>
                        <a:cs typeface="Arial"/>
                        <a:sym typeface="Arial"/>
                      </a:rPr>
                      <a:t>0</a:t>
                    </a:r>
                    <a:endParaRPr b="0" i="0" sz="1400" u="none" cap="none" strike="noStrike">
                      <a:solidFill>
                        <a:srgbClr val="FFFFFF"/>
                      </a:solidFill>
                      <a:latin typeface="Arial"/>
                      <a:ea typeface="Arial"/>
                      <a:cs typeface="Arial"/>
                      <a:sym typeface="Arial"/>
                    </a:endParaRPr>
                  </a:p>
                </p:txBody>
              </p:sp>
              <p:sp>
                <p:nvSpPr>
                  <p:cNvPr id="610" name="Google Shape;610;p59"/>
                  <p:cNvSpPr/>
                  <p:nvPr/>
                </p:nvSpPr>
                <p:spPr>
                  <a:xfrm>
                    <a:off x="2267925" y="2615550"/>
                    <a:ext cx="237900" cy="234300"/>
                  </a:xfrm>
                  <a:prstGeom prst="ellipse">
                    <a:avLst/>
                  </a:prstGeom>
                  <a:solidFill>
                    <a:srgbClr val="0000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FFFF"/>
                        </a:solidFill>
                        <a:latin typeface="Arial"/>
                        <a:ea typeface="Arial"/>
                        <a:cs typeface="Arial"/>
                        <a:sym typeface="Arial"/>
                      </a:rPr>
                      <a:t>0</a:t>
                    </a:r>
                    <a:endParaRPr b="0" i="0" sz="1400" u="none" cap="none" strike="noStrike">
                      <a:solidFill>
                        <a:srgbClr val="FFFFFF"/>
                      </a:solidFill>
                      <a:latin typeface="Arial"/>
                      <a:ea typeface="Arial"/>
                      <a:cs typeface="Arial"/>
                      <a:sym typeface="Arial"/>
                    </a:endParaRPr>
                  </a:p>
                </p:txBody>
              </p:sp>
              <p:sp>
                <p:nvSpPr>
                  <p:cNvPr id="611" name="Google Shape;611;p59"/>
                  <p:cNvSpPr/>
                  <p:nvPr/>
                </p:nvSpPr>
                <p:spPr>
                  <a:xfrm>
                    <a:off x="2648925" y="2615550"/>
                    <a:ext cx="237900" cy="234300"/>
                  </a:xfrm>
                  <a:prstGeom prst="ellipse">
                    <a:avLst/>
                  </a:prstGeom>
                  <a:solidFill>
                    <a:srgbClr val="0000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FFFF"/>
                        </a:solidFill>
                        <a:latin typeface="Arial"/>
                        <a:ea typeface="Arial"/>
                        <a:cs typeface="Arial"/>
                        <a:sym typeface="Arial"/>
                      </a:rPr>
                      <a:t>0</a:t>
                    </a:r>
                    <a:endParaRPr b="0" i="0" sz="1400" u="none" cap="none" strike="noStrike">
                      <a:solidFill>
                        <a:srgbClr val="FFFFFF"/>
                      </a:solidFill>
                      <a:latin typeface="Arial"/>
                      <a:ea typeface="Arial"/>
                      <a:cs typeface="Arial"/>
                      <a:sym typeface="Arial"/>
                    </a:endParaRPr>
                  </a:p>
                </p:txBody>
              </p:sp>
              <p:sp>
                <p:nvSpPr>
                  <p:cNvPr id="612" name="Google Shape;612;p59"/>
                  <p:cNvSpPr/>
                  <p:nvPr/>
                </p:nvSpPr>
                <p:spPr>
                  <a:xfrm>
                    <a:off x="3029925" y="2615550"/>
                    <a:ext cx="237900" cy="234300"/>
                  </a:xfrm>
                  <a:prstGeom prst="ellipse">
                    <a:avLst/>
                  </a:prstGeom>
                  <a:solidFill>
                    <a:srgbClr val="0000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FFFF"/>
                        </a:solidFill>
                        <a:latin typeface="Arial"/>
                        <a:ea typeface="Arial"/>
                        <a:cs typeface="Arial"/>
                        <a:sym typeface="Arial"/>
                      </a:rPr>
                      <a:t>0</a:t>
                    </a:r>
                    <a:endParaRPr b="0" i="0" sz="1400" u="none" cap="none" strike="noStrike">
                      <a:solidFill>
                        <a:srgbClr val="FFFFFF"/>
                      </a:solidFill>
                      <a:latin typeface="Arial"/>
                      <a:ea typeface="Arial"/>
                      <a:cs typeface="Arial"/>
                      <a:sym typeface="Arial"/>
                    </a:endParaRPr>
                  </a:p>
                </p:txBody>
              </p:sp>
              <p:sp>
                <p:nvSpPr>
                  <p:cNvPr id="613" name="Google Shape;613;p59"/>
                  <p:cNvSpPr/>
                  <p:nvPr/>
                </p:nvSpPr>
                <p:spPr>
                  <a:xfrm>
                    <a:off x="3410925" y="2615550"/>
                    <a:ext cx="237900" cy="234300"/>
                  </a:xfrm>
                  <a:prstGeom prst="ellipse">
                    <a:avLst/>
                  </a:prstGeom>
                  <a:solidFill>
                    <a:srgbClr val="0000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FFFF"/>
                        </a:solidFill>
                        <a:latin typeface="Arial"/>
                        <a:ea typeface="Arial"/>
                        <a:cs typeface="Arial"/>
                        <a:sym typeface="Arial"/>
                      </a:rPr>
                      <a:t>0</a:t>
                    </a:r>
                    <a:endParaRPr b="0" i="0" sz="1400" u="none" cap="none" strike="noStrike">
                      <a:solidFill>
                        <a:srgbClr val="FFFFFF"/>
                      </a:solidFill>
                      <a:latin typeface="Arial"/>
                      <a:ea typeface="Arial"/>
                      <a:cs typeface="Arial"/>
                      <a:sym typeface="Arial"/>
                    </a:endParaRPr>
                  </a:p>
                </p:txBody>
              </p:sp>
              <p:sp>
                <p:nvSpPr>
                  <p:cNvPr id="614" name="Google Shape;614;p59"/>
                  <p:cNvSpPr/>
                  <p:nvPr/>
                </p:nvSpPr>
                <p:spPr>
                  <a:xfrm>
                    <a:off x="3791925" y="2615550"/>
                    <a:ext cx="237900" cy="234300"/>
                  </a:xfrm>
                  <a:prstGeom prst="ellipse">
                    <a:avLst/>
                  </a:prstGeom>
                  <a:solidFill>
                    <a:srgbClr val="0000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FFFF"/>
                        </a:solidFill>
                        <a:latin typeface="Arial"/>
                        <a:ea typeface="Arial"/>
                        <a:cs typeface="Arial"/>
                        <a:sym typeface="Arial"/>
                      </a:rPr>
                      <a:t>0</a:t>
                    </a:r>
                    <a:endParaRPr b="0" i="0" sz="1400" u="none" cap="none" strike="noStrike">
                      <a:solidFill>
                        <a:srgbClr val="FFFFFF"/>
                      </a:solidFill>
                      <a:latin typeface="Arial"/>
                      <a:ea typeface="Arial"/>
                      <a:cs typeface="Arial"/>
                      <a:sym typeface="Arial"/>
                    </a:endParaRPr>
                  </a:p>
                </p:txBody>
              </p:sp>
            </p:grpSp>
            <p:sp>
              <p:nvSpPr>
                <p:cNvPr id="615" name="Google Shape;615;p59"/>
                <p:cNvSpPr txBox="1"/>
                <p:nvPr/>
              </p:nvSpPr>
              <p:spPr>
                <a:xfrm>
                  <a:off x="753225" y="2242350"/>
                  <a:ext cx="3326400" cy="23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樣本比例差異大(imbalanced data)</a:t>
                  </a:r>
                  <a:endParaRPr b="0" i="0" sz="1400" u="none" cap="none" strike="noStrike">
                    <a:solidFill>
                      <a:srgbClr val="000000"/>
                    </a:solidFill>
                    <a:latin typeface="Arial"/>
                    <a:ea typeface="Arial"/>
                    <a:cs typeface="Arial"/>
                    <a:sym typeface="Arial"/>
                  </a:endParaRPr>
                </a:p>
              </p:txBody>
            </p:sp>
          </p:grpSp>
          <p:pic>
            <p:nvPicPr>
              <p:cNvPr id="616" name="Google Shape;616;p59"/>
              <p:cNvPicPr preferRelativeResize="0"/>
              <p:nvPr/>
            </p:nvPicPr>
            <p:blipFill rotWithShape="1">
              <a:blip r:embed="rId9">
                <a:alphaModFix/>
              </a:blip>
              <a:srcRect b="0" l="0" r="0" t="0"/>
              <a:stretch/>
            </p:blipFill>
            <p:spPr>
              <a:xfrm>
                <a:off x="1610701" y="2260678"/>
                <a:ext cx="1201500" cy="2039071"/>
              </a:xfrm>
              <a:prstGeom prst="rect">
                <a:avLst/>
              </a:prstGeom>
              <a:noFill/>
              <a:ln>
                <a:noFill/>
              </a:ln>
            </p:spPr>
          </p:pic>
        </p:grpSp>
        <p:sp>
          <p:nvSpPr>
            <p:cNvPr id="617" name="Google Shape;617;p59"/>
            <p:cNvSpPr txBox="1"/>
            <p:nvPr/>
          </p:nvSpPr>
          <p:spPr>
            <a:xfrm>
              <a:off x="2806875" y="2386200"/>
              <a:ext cx="9081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1: 壞人</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0: 好人</a:t>
              </a:r>
              <a:endParaRPr b="0" i="0" sz="1800" u="none" cap="none" strike="noStrike">
                <a:solidFill>
                  <a:srgbClr val="000000"/>
                </a:solidFill>
                <a:latin typeface="Arial"/>
                <a:ea typeface="Arial"/>
                <a:cs typeface="Arial"/>
                <a:sym typeface="Aria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
        <p:nvSpPr>
          <p:cNvPr id="622" name="Google Shape;622;p60"/>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i="0" lang="zh-TW" sz="2400" u="none" cap="none" strike="noStrike">
                <a:solidFill>
                  <a:schemeClr val="dk1"/>
                </a:solidFill>
                <a:latin typeface="Arial"/>
                <a:ea typeface="Arial"/>
                <a:cs typeface="Arial"/>
                <a:sym typeface="Arial"/>
              </a:rPr>
              <a:t> 分類型評估練習 / 分類型評估方式 - Confusion Matrix</a:t>
            </a:r>
            <a:endParaRPr b="0" i="0" sz="3600" u="none" cap="none" strike="noStrike">
              <a:solidFill>
                <a:srgbClr val="0000FF"/>
              </a:solidFill>
              <a:latin typeface="Arial"/>
              <a:ea typeface="Arial"/>
              <a:cs typeface="Arial"/>
              <a:sym typeface="Arial"/>
            </a:endParaRPr>
          </a:p>
        </p:txBody>
      </p:sp>
      <p:sp>
        <p:nvSpPr>
          <p:cNvPr id="623" name="Google Shape;623;p60"/>
          <p:cNvSpPr txBox="1"/>
          <p:nvPr>
            <p:ph idx="4294967295" type="body"/>
          </p:nvPr>
        </p:nvSpPr>
        <p:spPr>
          <a:xfrm>
            <a:off x="311700" y="1091050"/>
            <a:ext cx="8520600" cy="3872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b="0" i="0" lang="zh-TW" sz="1800" u="none" cap="none" strike="noStrike">
                <a:solidFill>
                  <a:schemeClr val="dk2"/>
                </a:solidFill>
                <a:latin typeface="Arial"/>
                <a:ea typeface="Arial"/>
                <a:cs typeface="Arial"/>
                <a:sym typeface="Arial"/>
              </a:rPr>
              <a:t>多元分類的precision&amp; recall &amp; F1_score</a:t>
            </a:r>
            <a:endParaRPr b="0" i="0" sz="1800" u="none" cap="none" strike="noStrike">
              <a:solidFill>
                <a:schemeClr val="dk2"/>
              </a:solidFill>
              <a:latin typeface="Arial"/>
              <a:ea typeface="Arial"/>
              <a:cs typeface="Arial"/>
              <a:sym typeface="Arial"/>
            </a:endParaRPr>
          </a:p>
        </p:txBody>
      </p:sp>
      <p:pic>
        <p:nvPicPr>
          <p:cNvPr id="624" name="Google Shape;624;p60"/>
          <p:cNvPicPr preferRelativeResize="0"/>
          <p:nvPr/>
        </p:nvPicPr>
        <p:blipFill rotWithShape="1">
          <a:blip r:embed="rId3">
            <a:alphaModFix/>
          </a:blip>
          <a:srcRect b="0" l="0" r="0" t="0"/>
          <a:stretch/>
        </p:blipFill>
        <p:spPr>
          <a:xfrm>
            <a:off x="469450" y="1660623"/>
            <a:ext cx="7270976" cy="3197349"/>
          </a:xfrm>
          <a:prstGeom prst="rect">
            <a:avLst/>
          </a:prstGeom>
          <a:noFill/>
          <a:ln>
            <a:noFill/>
          </a:ln>
        </p:spPr>
      </p:pic>
      <p:pic>
        <p:nvPicPr>
          <p:cNvPr id="625" name="Google Shape;625;p60"/>
          <p:cNvPicPr preferRelativeResize="0"/>
          <p:nvPr/>
        </p:nvPicPr>
        <p:blipFill rotWithShape="1">
          <a:blip r:embed="rId4">
            <a:alphaModFix/>
          </a:blip>
          <a:srcRect b="0" l="0" r="0" t="0"/>
          <a:stretch/>
        </p:blipFill>
        <p:spPr>
          <a:xfrm>
            <a:off x="6038700" y="2632300"/>
            <a:ext cx="2888250" cy="1000025"/>
          </a:xfrm>
          <a:prstGeom prst="rect">
            <a:avLst/>
          </a:prstGeom>
          <a:noFill/>
          <a:ln>
            <a:noFill/>
          </a:ln>
        </p:spPr>
      </p:pic>
      <p:sp>
        <p:nvSpPr>
          <p:cNvPr id="626" name="Google Shape;626;p60"/>
          <p:cNvSpPr txBox="1"/>
          <p:nvPr/>
        </p:nvSpPr>
        <p:spPr>
          <a:xfrm>
            <a:off x="5066700" y="765750"/>
            <a:ext cx="3765600" cy="337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zh-TW" sz="1800" u="none" cap="none" strike="noStrike">
                <a:solidFill>
                  <a:srgbClr val="0000FF"/>
                </a:solidFill>
                <a:latin typeface="Arial"/>
                <a:ea typeface="Arial"/>
                <a:cs typeface="Arial"/>
                <a:sym typeface="Arial"/>
              </a:rPr>
              <a:t>9 Model Evaluation Example</a:t>
            </a:r>
            <a:endParaRPr b="1" i="0" sz="1800" u="none" cap="none" strike="noStrike">
              <a:solidFill>
                <a:srgbClr val="0000FF"/>
              </a:solidFill>
              <a:latin typeface="Arial"/>
              <a:ea typeface="Arial"/>
              <a:cs typeface="Arial"/>
              <a:sym typeface="Arial"/>
            </a:endParaRPr>
          </a:p>
        </p:txBody>
      </p:sp>
      <p:pic>
        <p:nvPicPr>
          <p:cNvPr id="627" name="Google Shape;627;p60"/>
          <p:cNvPicPr preferRelativeResize="0"/>
          <p:nvPr/>
        </p:nvPicPr>
        <p:blipFill rotWithShape="1">
          <a:blip r:embed="rId5">
            <a:alphaModFix/>
          </a:blip>
          <a:srcRect b="0" l="0" r="0" t="0"/>
          <a:stretch/>
        </p:blipFill>
        <p:spPr>
          <a:xfrm>
            <a:off x="8333901" y="765750"/>
            <a:ext cx="331999" cy="3522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1" name="Shape 631"/>
        <p:cNvGrpSpPr/>
        <p:nvPr/>
      </p:nvGrpSpPr>
      <p:grpSpPr>
        <a:xfrm>
          <a:off x="0" y="0"/>
          <a:ext cx="0" cy="0"/>
          <a:chOff x="0" y="0"/>
          <a:chExt cx="0" cy="0"/>
        </a:xfrm>
      </p:grpSpPr>
      <p:sp>
        <p:nvSpPr>
          <p:cNvPr id="632" name="Google Shape;632;p61"/>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zh-TW">
                <a:solidFill>
                  <a:schemeClr val="dk1"/>
                </a:solidFill>
              </a:rPr>
              <a:t>[實作課程] </a:t>
            </a:r>
            <a:r>
              <a:rPr b="1" lang="zh-TW">
                <a:solidFill>
                  <a:schemeClr val="dk1"/>
                </a:solidFill>
              </a:rPr>
              <a:t>防止資料過擬合</a:t>
            </a:r>
            <a:endParaRPr b="1" i="0" sz="2400" u="none" cap="none" strike="noStrike">
              <a:solidFill>
                <a:schemeClr val="dk1"/>
              </a:solidFill>
              <a:latin typeface="Arial"/>
              <a:ea typeface="Arial"/>
              <a:cs typeface="Arial"/>
              <a:sym typeface="Arial"/>
            </a:endParaRPr>
          </a:p>
        </p:txBody>
      </p:sp>
      <p:pic>
        <p:nvPicPr>
          <p:cNvPr id="633" name="Google Shape;633;p61" title="Page33 Session1 5 Overfitting">
            <a:hlinkClick r:id="rId3"/>
          </p:cNvPr>
          <p:cNvPicPr preferRelativeResize="0"/>
          <p:nvPr/>
        </p:nvPicPr>
        <p:blipFill rotWithShape="1">
          <a:blip r:embed="rId4">
            <a:alphaModFix/>
          </a:blip>
          <a:srcRect b="0" l="0" r="0" t="0"/>
          <a:stretch/>
        </p:blipFill>
        <p:spPr>
          <a:xfrm>
            <a:off x="2260250" y="1065119"/>
            <a:ext cx="4572000" cy="3429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7" name="Shape 637"/>
        <p:cNvGrpSpPr/>
        <p:nvPr/>
      </p:nvGrpSpPr>
      <p:grpSpPr>
        <a:xfrm>
          <a:off x="0" y="0"/>
          <a:ext cx="0" cy="0"/>
          <a:chOff x="0" y="0"/>
          <a:chExt cx="0" cy="0"/>
        </a:xfrm>
      </p:grpSpPr>
      <p:sp>
        <p:nvSpPr>
          <p:cNvPr id="638" name="Google Shape;638;p62"/>
          <p:cNvSpPr txBox="1"/>
          <p:nvPr>
            <p:ph type="title"/>
          </p:nvPr>
        </p:nvSpPr>
        <p:spPr>
          <a:xfrm>
            <a:off x="1042350" y="1963925"/>
            <a:ext cx="6568500" cy="71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56BADC"/>
              </a:buClr>
              <a:buSzPts val="4800"/>
              <a:buFont typeface="Arial"/>
              <a:buNone/>
            </a:pPr>
            <a:r>
              <a:rPr b="1" i="0" lang="zh-TW" sz="3600" u="none" cap="none" strike="noStrike">
                <a:solidFill>
                  <a:srgbClr val="56BADC"/>
                </a:solidFill>
                <a:latin typeface="Arial"/>
                <a:ea typeface="Arial"/>
                <a:cs typeface="Arial"/>
                <a:sym typeface="Arial"/>
              </a:rPr>
              <a:t>Chapter 2   迴歸(Regression)</a:t>
            </a:r>
            <a:endParaRPr b="1" i="0" sz="3600" u="none" cap="none" strike="noStrike">
              <a:solidFill>
                <a:srgbClr val="56BADC"/>
              </a:solidFill>
              <a:latin typeface="Arial"/>
              <a:ea typeface="Arial"/>
              <a:cs typeface="Arial"/>
              <a:sym typeface="Arial"/>
            </a:endParaRPr>
          </a:p>
        </p:txBody>
      </p:sp>
      <p:sp>
        <p:nvSpPr>
          <p:cNvPr id="639" name="Google Shape;639;p62"/>
          <p:cNvSpPr txBox="1"/>
          <p:nvPr/>
        </p:nvSpPr>
        <p:spPr>
          <a:xfrm>
            <a:off x="2686950" y="3844125"/>
            <a:ext cx="5591100" cy="8886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0" i="0" lang="zh-TW" sz="1400" u="none" cap="none" strike="noStrike">
                <a:solidFill>
                  <a:srgbClr val="000000"/>
                </a:solidFill>
                <a:latin typeface="Arial"/>
                <a:ea typeface="Arial"/>
                <a:cs typeface="Arial"/>
                <a:sym typeface="Arial"/>
              </a:rPr>
              <a:t>範例程式(example)的檔名會以</a:t>
            </a:r>
            <a:r>
              <a:rPr b="1" i="0" lang="zh-TW" sz="1400" u="none" cap="none" strike="noStrike">
                <a:solidFill>
                  <a:srgbClr val="0000FF"/>
                </a:solidFill>
                <a:latin typeface="Arial"/>
                <a:ea typeface="Arial"/>
                <a:cs typeface="Arial"/>
                <a:sym typeface="Arial"/>
              </a:rPr>
              <a:t>藍色字體</a:t>
            </a:r>
            <a:r>
              <a:rPr b="0" i="0" lang="zh-TW" sz="1400" u="none" cap="none" strike="noStrike">
                <a:solidFill>
                  <a:srgbClr val="000000"/>
                </a:solidFill>
                <a:latin typeface="Arial"/>
                <a:ea typeface="Arial"/>
                <a:cs typeface="Arial"/>
                <a:sym typeface="Arial"/>
              </a:rPr>
              <a:t>顯示且旁邊附上</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zh-TW" sz="1400" u="none" cap="none" strike="noStrike">
                <a:solidFill>
                  <a:srgbClr val="000000"/>
                </a:solidFill>
                <a:latin typeface="Arial"/>
                <a:ea typeface="Arial"/>
                <a:cs typeface="Arial"/>
                <a:sym typeface="Arial"/>
              </a:rPr>
              <a:t>練習(exercise)的檔案以</a:t>
            </a:r>
            <a:r>
              <a:rPr b="1" i="0" lang="zh-TW" sz="1400" u="none" cap="none" strike="noStrike">
                <a:solidFill>
                  <a:srgbClr val="FF0000"/>
                </a:solidFill>
                <a:latin typeface="Arial"/>
                <a:ea typeface="Arial"/>
                <a:cs typeface="Arial"/>
                <a:sym typeface="Arial"/>
              </a:rPr>
              <a:t>紅色字體</a:t>
            </a:r>
            <a:r>
              <a:rPr b="0" i="0" lang="zh-TW" sz="1400" u="none" cap="none" strike="noStrike">
                <a:solidFill>
                  <a:srgbClr val="000000"/>
                </a:solidFill>
                <a:latin typeface="Arial"/>
                <a:ea typeface="Arial"/>
                <a:cs typeface="Arial"/>
                <a:sym typeface="Arial"/>
              </a:rPr>
              <a:t>顯示且旁邊附上</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3" name="Shape 643"/>
        <p:cNvGrpSpPr/>
        <p:nvPr/>
      </p:nvGrpSpPr>
      <p:grpSpPr>
        <a:xfrm>
          <a:off x="0" y="0"/>
          <a:ext cx="0" cy="0"/>
          <a:chOff x="0" y="0"/>
          <a:chExt cx="0" cy="0"/>
        </a:xfrm>
      </p:grpSpPr>
      <p:sp>
        <p:nvSpPr>
          <p:cNvPr id="644" name="Google Shape;644;p63"/>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zh-TW">
                <a:solidFill>
                  <a:schemeClr val="dk1"/>
                </a:solidFill>
              </a:rPr>
              <a:t>[實作課程] </a:t>
            </a:r>
            <a:r>
              <a:rPr b="1" i="0" lang="zh-TW" sz="2400" u="none" cap="none" strike="noStrike">
                <a:solidFill>
                  <a:schemeClr val="dk1"/>
                </a:solidFill>
                <a:latin typeface="Arial"/>
                <a:ea typeface="Arial"/>
                <a:cs typeface="Arial"/>
                <a:sym typeface="Arial"/>
              </a:rPr>
              <a:t>Linear Regression</a:t>
            </a:r>
            <a:endParaRPr b="0" i="0" sz="3600" u="none" cap="none" strike="noStrike">
              <a:solidFill>
                <a:schemeClr val="dk1"/>
              </a:solidFill>
              <a:latin typeface="Arial"/>
              <a:ea typeface="Arial"/>
              <a:cs typeface="Arial"/>
              <a:sym typeface="Arial"/>
            </a:endParaRPr>
          </a:p>
        </p:txBody>
      </p:sp>
      <p:pic>
        <p:nvPicPr>
          <p:cNvPr id="645" name="Google Shape;645;p63" title="Page38 Session2 1 Linear Regression">
            <a:hlinkClick r:id="rId3"/>
          </p:cNvPr>
          <p:cNvPicPr preferRelativeResize="0"/>
          <p:nvPr/>
        </p:nvPicPr>
        <p:blipFill rotWithShape="1">
          <a:blip r:embed="rId4">
            <a:alphaModFix/>
          </a:blip>
          <a:srcRect b="0" l="0" r="0" t="0"/>
          <a:stretch/>
        </p:blipFill>
        <p:spPr>
          <a:xfrm>
            <a:off x="2286000" y="1132044"/>
            <a:ext cx="4572000" cy="34290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9" name="Shape 649"/>
        <p:cNvGrpSpPr/>
        <p:nvPr/>
      </p:nvGrpSpPr>
      <p:grpSpPr>
        <a:xfrm>
          <a:off x="0" y="0"/>
          <a:ext cx="0" cy="0"/>
          <a:chOff x="0" y="0"/>
          <a:chExt cx="0" cy="0"/>
        </a:xfrm>
      </p:grpSpPr>
      <p:sp>
        <p:nvSpPr>
          <p:cNvPr id="650" name="Google Shape;650;p64"/>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i="0" lang="zh-TW" sz="2400" u="none" cap="none" strike="noStrike">
                <a:solidFill>
                  <a:schemeClr val="dk1"/>
                </a:solidFill>
                <a:latin typeface="Arial"/>
                <a:ea typeface="Arial"/>
                <a:cs typeface="Arial"/>
                <a:sym typeface="Arial"/>
              </a:rPr>
              <a:t>Linear Regression</a:t>
            </a:r>
            <a:endParaRPr b="0" i="0" sz="3600" u="none" cap="none" strike="noStrike">
              <a:solidFill>
                <a:schemeClr val="dk1"/>
              </a:solidFill>
              <a:latin typeface="Arial"/>
              <a:ea typeface="Arial"/>
              <a:cs typeface="Arial"/>
              <a:sym typeface="Arial"/>
            </a:endParaRPr>
          </a:p>
        </p:txBody>
      </p:sp>
      <p:sp>
        <p:nvSpPr>
          <p:cNvPr id="651" name="Google Shape;651;p64"/>
          <p:cNvSpPr txBox="1"/>
          <p:nvPr>
            <p:ph idx="4294967295" type="body"/>
          </p:nvPr>
        </p:nvSpPr>
        <p:spPr>
          <a:xfrm>
            <a:off x="311700" y="975375"/>
            <a:ext cx="8520600" cy="38721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dk2"/>
              </a:buClr>
              <a:buSzPts val="2400"/>
              <a:buFont typeface="Arial"/>
              <a:buChar char="➢"/>
            </a:pPr>
            <a:r>
              <a:rPr b="0" i="0" lang="zh-TW" sz="2400" u="none" cap="none" strike="noStrike">
                <a:solidFill>
                  <a:schemeClr val="dk2"/>
                </a:solidFill>
                <a:latin typeface="Arial"/>
                <a:ea typeface="Arial"/>
                <a:cs typeface="Arial"/>
                <a:sym typeface="Arial"/>
              </a:rPr>
              <a:t>sklearn.LinearRegression使用時機：</a:t>
            </a:r>
            <a:endParaRPr b="0" i="0" sz="2400" u="none" cap="none" strike="noStrike">
              <a:solidFill>
                <a:schemeClr val="dk2"/>
              </a:solidFill>
              <a:latin typeface="Arial"/>
              <a:ea typeface="Arial"/>
              <a:cs typeface="Arial"/>
              <a:sym typeface="Arial"/>
            </a:endParaRPr>
          </a:p>
          <a:p>
            <a:pPr indent="-381000" lvl="1" marL="914400" marR="0" rtl="0" algn="l">
              <a:lnSpc>
                <a:spcPct val="115000"/>
              </a:lnSpc>
              <a:spcBef>
                <a:spcPts val="0"/>
              </a:spcBef>
              <a:spcAft>
                <a:spcPts val="0"/>
              </a:spcAft>
              <a:buClr>
                <a:schemeClr val="dk2"/>
              </a:buClr>
              <a:buSzPts val="2400"/>
              <a:buFont typeface="Arial"/>
              <a:buChar char="○"/>
            </a:pPr>
            <a:r>
              <a:rPr b="0" i="0" lang="zh-TW" sz="2400" u="none" cap="none" strike="noStrike">
                <a:solidFill>
                  <a:schemeClr val="dk2"/>
                </a:solidFill>
                <a:latin typeface="Arial"/>
                <a:ea typeface="Arial"/>
                <a:cs typeface="Arial"/>
                <a:sym typeface="Arial"/>
              </a:rPr>
              <a:t>Label為連續值</a:t>
            </a:r>
            <a:endParaRPr b="0" i="0" sz="2400" u="none" cap="none" strike="noStrike">
              <a:solidFill>
                <a:schemeClr val="dk2"/>
              </a:solidFill>
              <a:latin typeface="Arial"/>
              <a:ea typeface="Arial"/>
              <a:cs typeface="Arial"/>
              <a:sym typeface="Arial"/>
            </a:endParaRPr>
          </a:p>
          <a:p>
            <a:pPr indent="-381000" lvl="1" marL="914400" marR="0" rtl="0" algn="l">
              <a:lnSpc>
                <a:spcPct val="115000"/>
              </a:lnSpc>
              <a:spcBef>
                <a:spcPts val="0"/>
              </a:spcBef>
              <a:spcAft>
                <a:spcPts val="0"/>
              </a:spcAft>
              <a:buClr>
                <a:schemeClr val="dk2"/>
              </a:buClr>
              <a:buSzPts val="2400"/>
              <a:buFont typeface="Arial"/>
              <a:buChar char="○"/>
            </a:pPr>
            <a:r>
              <a:rPr b="0" i="0" lang="zh-TW" sz="2400" u="none" cap="none" strike="noStrike">
                <a:solidFill>
                  <a:schemeClr val="dk2"/>
                </a:solidFill>
                <a:latin typeface="Arial"/>
                <a:ea typeface="Arial"/>
                <a:cs typeface="Arial"/>
                <a:sym typeface="Arial"/>
              </a:rPr>
              <a:t>資料量較少（&lt;100K）</a:t>
            </a:r>
            <a:endParaRPr b="0" i="0" sz="2400" u="none" cap="none" strike="noStrike">
              <a:solidFill>
                <a:schemeClr val="dk2"/>
              </a:solidFill>
              <a:latin typeface="Arial"/>
              <a:ea typeface="Arial"/>
              <a:cs typeface="Arial"/>
              <a:sym typeface="Arial"/>
            </a:endParaRPr>
          </a:p>
          <a:p>
            <a:pPr indent="-381000" lvl="1" marL="914400" marR="0" rtl="0" algn="l">
              <a:lnSpc>
                <a:spcPct val="115000"/>
              </a:lnSpc>
              <a:spcBef>
                <a:spcPts val="0"/>
              </a:spcBef>
              <a:spcAft>
                <a:spcPts val="0"/>
              </a:spcAft>
              <a:buClr>
                <a:schemeClr val="dk2"/>
              </a:buClr>
              <a:buSzPts val="2400"/>
              <a:buFont typeface="Arial"/>
              <a:buChar char="○"/>
            </a:pPr>
            <a:r>
              <a:rPr b="0" i="0" lang="zh-TW" sz="2400" u="none" cap="none" strike="noStrike">
                <a:solidFill>
                  <a:schemeClr val="dk2"/>
                </a:solidFill>
                <a:latin typeface="Arial"/>
                <a:ea typeface="Arial"/>
                <a:cs typeface="Arial"/>
                <a:sym typeface="Arial"/>
              </a:rPr>
              <a:t>假設資料的Features和Label之						         間有線性關係                    </a:t>
            </a:r>
            <a:endParaRPr b="0" i="0" sz="2400" u="none" cap="none" strike="noStrike">
              <a:solidFill>
                <a:schemeClr val="dk2"/>
              </a:solidFill>
              <a:latin typeface="Arial"/>
              <a:ea typeface="Arial"/>
              <a:cs typeface="Arial"/>
              <a:sym typeface="Arial"/>
            </a:endParaRPr>
          </a:p>
          <a:p>
            <a:pPr indent="0" lvl="0" marL="457200" marR="0" rtl="0" algn="l">
              <a:lnSpc>
                <a:spcPct val="115000"/>
              </a:lnSpc>
              <a:spcBef>
                <a:spcPts val="1600"/>
              </a:spcBef>
              <a:spcAft>
                <a:spcPts val="0"/>
              </a:spcAft>
              <a:buClr>
                <a:schemeClr val="dk2"/>
              </a:buClr>
              <a:buSzPts val="1800"/>
              <a:buFont typeface="Arial"/>
              <a:buNone/>
            </a:pPr>
            <a:r>
              <a:t/>
            </a:r>
            <a:endParaRPr b="0" i="0" sz="2400" u="none" cap="none" strike="noStrike">
              <a:solidFill>
                <a:schemeClr val="dk2"/>
              </a:solidFill>
              <a:latin typeface="Arial"/>
              <a:ea typeface="Arial"/>
              <a:cs typeface="Arial"/>
              <a:sym typeface="Arial"/>
            </a:endParaRPr>
          </a:p>
          <a:p>
            <a:pPr indent="-381000" lvl="0" marL="457200" marR="0" rtl="0" algn="l">
              <a:lnSpc>
                <a:spcPct val="115000"/>
              </a:lnSpc>
              <a:spcBef>
                <a:spcPts val="1600"/>
              </a:spcBef>
              <a:spcAft>
                <a:spcPts val="0"/>
              </a:spcAft>
              <a:buClr>
                <a:schemeClr val="dk2"/>
              </a:buClr>
              <a:buSzPts val="2400"/>
              <a:buFont typeface="Arial"/>
              <a:buChar char="➢"/>
            </a:pPr>
            <a:r>
              <a:rPr b="0" i="0" lang="zh-TW" sz="2400" u="none" cap="none" strike="noStrike">
                <a:solidFill>
                  <a:schemeClr val="dk2"/>
                </a:solidFill>
                <a:latin typeface="Arial"/>
                <a:ea typeface="Arial"/>
                <a:cs typeface="Arial"/>
                <a:sym typeface="Arial"/>
              </a:rPr>
              <a:t>可以利用Features Transformation提升模型的複雜度。          </a:t>
            </a:r>
            <a:endParaRPr b="0" i="0" sz="2400" u="none" cap="none" strike="noStrike">
              <a:solidFill>
                <a:schemeClr val="dk2"/>
              </a:solidFill>
              <a:latin typeface="Arial"/>
              <a:ea typeface="Arial"/>
              <a:cs typeface="Arial"/>
              <a:sym typeface="Arial"/>
            </a:endParaRPr>
          </a:p>
        </p:txBody>
      </p:sp>
      <p:pic>
        <p:nvPicPr>
          <p:cNvPr id="652" name="Google Shape;652;p64"/>
          <p:cNvPicPr preferRelativeResize="0"/>
          <p:nvPr/>
        </p:nvPicPr>
        <p:blipFill rotWithShape="1">
          <a:blip r:embed="rId3">
            <a:alphaModFix/>
          </a:blip>
          <a:srcRect b="42402" l="45975" r="0" t="0"/>
          <a:stretch/>
        </p:blipFill>
        <p:spPr>
          <a:xfrm>
            <a:off x="5519400" y="1552500"/>
            <a:ext cx="3511226" cy="2177251"/>
          </a:xfrm>
          <a:prstGeom prst="rect">
            <a:avLst/>
          </a:prstGeom>
          <a:noFill/>
          <a:ln>
            <a:noFill/>
          </a:ln>
        </p:spPr>
      </p:pic>
      <p:pic>
        <p:nvPicPr>
          <p:cNvPr id="653" name="Google Shape;653;p64"/>
          <p:cNvPicPr preferRelativeResize="0"/>
          <p:nvPr/>
        </p:nvPicPr>
        <p:blipFill rotWithShape="1">
          <a:blip r:embed="rId4">
            <a:alphaModFix/>
          </a:blip>
          <a:srcRect b="0" l="0" r="0" t="0"/>
          <a:stretch/>
        </p:blipFill>
        <p:spPr>
          <a:xfrm>
            <a:off x="1277501" y="3246300"/>
            <a:ext cx="3289750" cy="523675"/>
          </a:xfrm>
          <a:prstGeom prst="rect">
            <a:avLst/>
          </a:prstGeom>
          <a:noFill/>
          <a:ln>
            <a:noFill/>
          </a:ln>
        </p:spPr>
      </p:pic>
      <p:pic>
        <p:nvPicPr>
          <p:cNvPr id="654" name="Google Shape;654;p64"/>
          <p:cNvPicPr preferRelativeResize="0"/>
          <p:nvPr/>
        </p:nvPicPr>
        <p:blipFill rotWithShape="1">
          <a:blip r:embed="rId5">
            <a:alphaModFix/>
          </a:blip>
          <a:srcRect b="0" l="0" r="0" t="0"/>
          <a:stretch/>
        </p:blipFill>
        <p:spPr>
          <a:xfrm>
            <a:off x="1277500" y="4482700"/>
            <a:ext cx="5174616" cy="523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9"/>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Clr>
                <a:srgbClr val="1A1A1A"/>
              </a:buClr>
              <a:buSzPts val="2400"/>
              <a:buFont typeface="Arial"/>
              <a:buNone/>
            </a:pPr>
            <a:r>
              <a:rPr b="0" i="0" lang="zh-TW" sz="2400" u="none" cap="none" strike="noStrike">
                <a:solidFill>
                  <a:srgbClr val="1A1A1A"/>
                </a:solidFill>
                <a:latin typeface="Arial"/>
                <a:ea typeface="Arial"/>
                <a:cs typeface="Arial"/>
                <a:sym typeface="Arial"/>
              </a:rPr>
              <a:t>Code 放在Hub中的course內</a:t>
            </a:r>
            <a:endParaRPr b="0" i="0" sz="2400" u="none" cap="none" strike="noStrike">
              <a:solidFill>
                <a:srgbClr val="1A1A1A"/>
              </a:solidFill>
              <a:latin typeface="Arial"/>
              <a:ea typeface="Arial"/>
              <a:cs typeface="Arial"/>
              <a:sym typeface="Arial"/>
            </a:endParaRPr>
          </a:p>
        </p:txBody>
      </p:sp>
      <p:sp>
        <p:nvSpPr>
          <p:cNvPr id="148" name="Google Shape;148;p29"/>
          <p:cNvSpPr txBox="1"/>
          <p:nvPr/>
        </p:nvSpPr>
        <p:spPr>
          <a:xfrm>
            <a:off x="741400" y="1056500"/>
            <a:ext cx="8280300" cy="2808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000000"/>
              </a:buClr>
              <a:buSzPts val="2400"/>
              <a:buFont typeface="Arial"/>
              <a:buChar char="●"/>
            </a:pPr>
            <a:r>
              <a:rPr b="0" i="0" lang="zh-TW" sz="2400" u="none" cap="none" strike="noStrike">
                <a:solidFill>
                  <a:srgbClr val="000000"/>
                </a:solidFill>
                <a:latin typeface="Arial"/>
                <a:ea typeface="Arial"/>
                <a:cs typeface="Arial"/>
                <a:sym typeface="Arial"/>
              </a:rPr>
              <a:t>為維護課程資料，courses中的檔案皆為read-only，如需修改請cp至自身環境中</a:t>
            </a:r>
            <a:endParaRPr b="0" i="0" sz="2400" u="none" cap="none" strike="noStrike">
              <a:solidFill>
                <a:srgbClr val="000000"/>
              </a:solidFill>
              <a:latin typeface="Arial"/>
              <a:ea typeface="Arial"/>
              <a:cs typeface="Arial"/>
              <a:sym typeface="Arial"/>
            </a:endParaRPr>
          </a:p>
          <a:p>
            <a:pPr indent="-381000" lvl="0" marL="457200" marR="0" rtl="0" algn="l">
              <a:lnSpc>
                <a:spcPct val="100000"/>
              </a:lnSpc>
              <a:spcBef>
                <a:spcPts val="0"/>
              </a:spcBef>
              <a:spcAft>
                <a:spcPts val="0"/>
              </a:spcAft>
              <a:buClr>
                <a:srgbClr val="000000"/>
              </a:buClr>
              <a:buSzPts val="2400"/>
              <a:buFont typeface="Arial"/>
              <a:buChar char="●"/>
            </a:pPr>
            <a:r>
              <a:rPr b="0" i="0" lang="zh-TW" sz="2400" u="none" cap="none" strike="noStrike">
                <a:solidFill>
                  <a:srgbClr val="000000"/>
                </a:solidFill>
                <a:latin typeface="Arial"/>
                <a:ea typeface="Arial"/>
                <a:cs typeface="Arial"/>
                <a:sym typeface="Arial"/>
              </a:rPr>
              <a:t>打開terminal，輸入</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zh-TW" sz="2400" u="none" cap="none" strike="noStrike">
                <a:solidFill>
                  <a:srgbClr val="FF0000"/>
                </a:solidFill>
                <a:latin typeface="Arial"/>
                <a:ea typeface="Arial"/>
                <a:cs typeface="Arial"/>
                <a:sym typeface="Arial"/>
              </a:rPr>
              <a:t>   cp -r</a:t>
            </a:r>
            <a:r>
              <a:rPr b="0" i="0" lang="zh-TW" sz="2400" u="none" cap="none" strike="noStrike">
                <a:solidFill>
                  <a:srgbClr val="000000"/>
                </a:solidFill>
                <a:latin typeface="Arial"/>
                <a:ea typeface="Arial"/>
                <a:cs typeface="Arial"/>
                <a:sym typeface="Arial"/>
              </a:rPr>
              <a:t> </a:t>
            </a:r>
            <a:r>
              <a:rPr b="0" i="0" lang="zh-TW" sz="2400" u="none" cap="none" strike="noStrike">
                <a:solidFill>
                  <a:srgbClr val="38761D"/>
                </a:solidFill>
                <a:latin typeface="Arial"/>
                <a:ea typeface="Arial"/>
                <a:cs typeface="Arial"/>
                <a:sym typeface="Arial"/>
              </a:rPr>
              <a:t>courses-</a:t>
            </a:r>
            <a:r>
              <a:rPr lang="zh-TW" sz="2400">
                <a:solidFill>
                  <a:srgbClr val="38761D"/>
                </a:solidFill>
              </a:rPr>
              <a:t>tpe</a:t>
            </a:r>
            <a:r>
              <a:rPr b="0" i="0" lang="zh-TW" sz="2400" u="none" cap="none" strike="noStrike">
                <a:solidFill>
                  <a:srgbClr val="38761D"/>
                </a:solidFill>
                <a:latin typeface="Arial"/>
                <a:ea typeface="Arial"/>
                <a:cs typeface="Arial"/>
                <a:sym typeface="Arial"/>
              </a:rPr>
              <a:t>/M</a:t>
            </a:r>
            <a:r>
              <a:rPr lang="zh-TW" sz="2400">
                <a:solidFill>
                  <a:srgbClr val="38761D"/>
                </a:solidFill>
              </a:rPr>
              <a:t>achine_</a:t>
            </a:r>
            <a:r>
              <a:rPr b="0" i="0" lang="zh-TW" sz="2400" u="none" cap="none" strike="noStrike">
                <a:solidFill>
                  <a:srgbClr val="38761D"/>
                </a:solidFill>
                <a:latin typeface="Arial"/>
                <a:ea typeface="Arial"/>
                <a:cs typeface="Arial"/>
                <a:sym typeface="Arial"/>
              </a:rPr>
              <a:t>Learning</a:t>
            </a:r>
            <a:r>
              <a:rPr b="0" i="0" lang="zh-TW" sz="2400" u="none" cap="none" strike="noStrike">
                <a:solidFill>
                  <a:srgbClr val="000000"/>
                </a:solidFill>
                <a:latin typeface="Arial"/>
                <a:ea typeface="Arial"/>
                <a:cs typeface="Arial"/>
                <a:sym typeface="Arial"/>
              </a:rPr>
              <a:t> </a:t>
            </a:r>
            <a:r>
              <a:rPr b="0" i="0" lang="zh-TW" sz="2400" u="none" cap="none" strike="noStrike">
                <a:solidFill>
                  <a:srgbClr val="3C78D8"/>
                </a:solidFill>
                <a:latin typeface="Arial"/>
                <a:ea typeface="Arial"/>
                <a:cs typeface="Arial"/>
                <a:sym typeface="Arial"/>
              </a:rPr>
              <a:t>&lt;存放至本機的名稱&gt;</a:t>
            </a:r>
            <a:endParaRPr b="0" i="0" sz="2400" u="none" cap="none" strike="noStrike">
              <a:solidFill>
                <a:srgbClr val="3C78D8"/>
              </a:solidFill>
              <a:latin typeface="Arial"/>
              <a:ea typeface="Arial"/>
              <a:cs typeface="Arial"/>
              <a:sym typeface="Arial"/>
            </a:endParaRPr>
          </a:p>
          <a:p>
            <a:pPr indent="0" lvl="0" marL="0" rtl="0" algn="l">
              <a:spcBef>
                <a:spcPts val="0"/>
              </a:spcBef>
              <a:spcAft>
                <a:spcPts val="0"/>
              </a:spcAft>
              <a:buClr>
                <a:schemeClr val="dk1"/>
              </a:buClr>
              <a:buSzPts val="2400"/>
              <a:buFont typeface="Arial"/>
              <a:buNone/>
            </a:pPr>
            <a:r>
              <a:rPr lang="zh-TW" sz="2400">
                <a:solidFill>
                  <a:srgbClr val="FF0000"/>
                </a:solidFill>
              </a:rPr>
              <a:t>   </a:t>
            </a:r>
            <a:r>
              <a:rPr lang="zh-TW" sz="2400">
                <a:solidFill>
                  <a:srgbClr val="FF0000"/>
                </a:solidFill>
              </a:rPr>
              <a:t>cp -r</a:t>
            </a:r>
            <a:r>
              <a:rPr lang="zh-TW" sz="2400">
                <a:solidFill>
                  <a:schemeClr val="dk1"/>
                </a:solidFill>
              </a:rPr>
              <a:t> </a:t>
            </a:r>
            <a:r>
              <a:rPr lang="zh-TW" sz="2400">
                <a:solidFill>
                  <a:srgbClr val="38761D"/>
                </a:solidFill>
              </a:rPr>
              <a:t>courses-hsi/Machine_Learning</a:t>
            </a:r>
            <a:r>
              <a:rPr lang="zh-TW" sz="2400">
                <a:solidFill>
                  <a:schemeClr val="dk1"/>
                </a:solidFill>
              </a:rPr>
              <a:t> </a:t>
            </a:r>
            <a:r>
              <a:rPr lang="zh-TW" sz="2400">
                <a:solidFill>
                  <a:srgbClr val="3C78D8"/>
                </a:solidFill>
              </a:rPr>
              <a:t>&lt;存放至本機的名稱&gt;</a:t>
            </a:r>
            <a:endParaRPr sz="2400">
              <a:solidFill>
                <a:srgbClr val="3C78D8"/>
              </a:solidFill>
            </a:endParaRPr>
          </a:p>
          <a:p>
            <a:pPr indent="0" lvl="0" marL="0" rtl="0" algn="l">
              <a:spcBef>
                <a:spcPts val="0"/>
              </a:spcBef>
              <a:spcAft>
                <a:spcPts val="0"/>
              </a:spcAft>
              <a:buClr>
                <a:schemeClr val="dk1"/>
              </a:buClr>
              <a:buSzPts val="2400"/>
              <a:buFont typeface="Arial"/>
              <a:buNone/>
            </a:pPr>
            <a:r>
              <a:rPr lang="zh-TW" sz="2400">
                <a:solidFill>
                  <a:srgbClr val="FF0000"/>
                </a:solidFill>
              </a:rPr>
              <a:t>   cp -r</a:t>
            </a:r>
            <a:r>
              <a:rPr lang="zh-TW" sz="2400">
                <a:solidFill>
                  <a:schemeClr val="dk1"/>
                </a:solidFill>
              </a:rPr>
              <a:t> </a:t>
            </a:r>
            <a:r>
              <a:rPr lang="zh-TW" sz="2400">
                <a:solidFill>
                  <a:srgbClr val="38761D"/>
                </a:solidFill>
              </a:rPr>
              <a:t>courses-txg/Machine_Learning</a:t>
            </a:r>
            <a:r>
              <a:rPr lang="zh-TW" sz="2400">
                <a:solidFill>
                  <a:schemeClr val="dk1"/>
                </a:solidFill>
              </a:rPr>
              <a:t> </a:t>
            </a:r>
            <a:r>
              <a:rPr lang="zh-TW" sz="2400">
                <a:solidFill>
                  <a:srgbClr val="3C78D8"/>
                </a:solidFill>
              </a:rPr>
              <a:t>&lt;存放至本機的名稱&gt;</a:t>
            </a:r>
            <a:endParaRPr sz="2400">
              <a:solidFill>
                <a:srgbClr val="3C78D8"/>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8" name="Shape 658"/>
        <p:cNvGrpSpPr/>
        <p:nvPr/>
      </p:nvGrpSpPr>
      <p:grpSpPr>
        <a:xfrm>
          <a:off x="0" y="0"/>
          <a:ext cx="0" cy="0"/>
          <a:chOff x="0" y="0"/>
          <a:chExt cx="0" cy="0"/>
        </a:xfrm>
      </p:grpSpPr>
      <p:sp>
        <p:nvSpPr>
          <p:cNvPr id="659" name="Google Shape;659;p65"/>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i="0" lang="zh-TW" sz="2400" u="none" cap="none" strike="noStrike">
                <a:solidFill>
                  <a:srgbClr val="0000FF"/>
                </a:solidFill>
                <a:latin typeface="Arial"/>
                <a:ea typeface="Arial"/>
                <a:cs typeface="Arial"/>
                <a:sym typeface="Arial"/>
              </a:rPr>
              <a:t>0-Linear Regression Example</a:t>
            </a:r>
            <a:endParaRPr b="1" i="0" sz="2400" u="none" cap="none" strike="noStrike">
              <a:solidFill>
                <a:srgbClr val="0000FF"/>
              </a:solidFill>
              <a:latin typeface="Arial"/>
              <a:ea typeface="Arial"/>
              <a:cs typeface="Arial"/>
              <a:sym typeface="Arial"/>
            </a:endParaRPr>
          </a:p>
        </p:txBody>
      </p:sp>
      <p:sp>
        <p:nvSpPr>
          <p:cNvPr id="660" name="Google Shape;660;p65"/>
          <p:cNvSpPr txBox="1"/>
          <p:nvPr>
            <p:ph idx="4294967295" type="body"/>
          </p:nvPr>
        </p:nvSpPr>
        <p:spPr>
          <a:xfrm>
            <a:off x="4004425" y="2589875"/>
            <a:ext cx="4827900" cy="22575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b="0" i="0" lang="zh-TW" sz="1800" u="none" cap="none" strike="noStrike">
                <a:solidFill>
                  <a:schemeClr val="dk2"/>
                </a:solidFill>
                <a:latin typeface="Arial"/>
                <a:ea typeface="Arial"/>
                <a:cs typeface="Arial"/>
                <a:sym typeface="Arial"/>
              </a:rPr>
              <a:t>學習點：</a:t>
            </a:r>
            <a:endParaRPr b="0" i="0" sz="1800" u="none" cap="none" strike="noStrike">
              <a:solidFill>
                <a:schemeClr val="dk2"/>
              </a:solidFill>
              <a:latin typeface="Arial"/>
              <a:ea typeface="Arial"/>
              <a:cs typeface="Arial"/>
              <a:sym typeface="Arial"/>
            </a:endParaRPr>
          </a:p>
          <a:p>
            <a:pPr indent="-342900" lvl="1" marL="914400" marR="0" rtl="0" algn="l">
              <a:lnSpc>
                <a:spcPct val="115000"/>
              </a:lnSpc>
              <a:spcBef>
                <a:spcPts val="0"/>
              </a:spcBef>
              <a:spcAft>
                <a:spcPts val="0"/>
              </a:spcAft>
              <a:buClr>
                <a:schemeClr val="dk2"/>
              </a:buClr>
              <a:buSzPts val="1800"/>
              <a:buFont typeface="Arial"/>
              <a:buChar char="○"/>
            </a:pPr>
            <a:r>
              <a:rPr b="0" i="0" lang="zh-TW" sz="1800" u="none" cap="none" strike="noStrike">
                <a:solidFill>
                  <a:schemeClr val="dk2"/>
                </a:solidFill>
                <a:latin typeface="Arial"/>
                <a:ea typeface="Arial"/>
                <a:cs typeface="Arial"/>
                <a:sym typeface="Arial"/>
              </a:rPr>
              <a:t>Feature Transformation</a:t>
            </a:r>
            <a:endParaRPr b="0" i="0" sz="1800" u="none" cap="none" strike="noStrike">
              <a:solidFill>
                <a:schemeClr val="dk2"/>
              </a:solidFill>
              <a:latin typeface="Arial"/>
              <a:ea typeface="Arial"/>
              <a:cs typeface="Arial"/>
              <a:sym typeface="Arial"/>
            </a:endParaRPr>
          </a:p>
          <a:p>
            <a:pPr indent="-342900" lvl="1" marL="914400" marR="0" rtl="0" algn="l">
              <a:lnSpc>
                <a:spcPct val="115000"/>
              </a:lnSpc>
              <a:spcBef>
                <a:spcPts val="0"/>
              </a:spcBef>
              <a:spcAft>
                <a:spcPts val="0"/>
              </a:spcAft>
              <a:buClr>
                <a:schemeClr val="dk2"/>
              </a:buClr>
              <a:buSzPts val="1800"/>
              <a:buFont typeface="Arial"/>
              <a:buChar char="○"/>
            </a:pPr>
            <a:r>
              <a:rPr b="0" i="0" lang="zh-TW" sz="1800" u="none" cap="none" strike="noStrike">
                <a:solidFill>
                  <a:schemeClr val="dk2"/>
                </a:solidFill>
                <a:latin typeface="Arial"/>
                <a:ea typeface="Arial"/>
                <a:cs typeface="Arial"/>
                <a:sym typeface="Arial"/>
              </a:rPr>
              <a:t>Linear Regression</a:t>
            </a:r>
            <a:endParaRPr b="0" i="0" sz="1800" u="none" cap="none" strike="noStrike">
              <a:solidFill>
                <a:schemeClr val="dk2"/>
              </a:solidFill>
              <a:latin typeface="Arial"/>
              <a:ea typeface="Arial"/>
              <a:cs typeface="Arial"/>
              <a:sym typeface="Arial"/>
            </a:endParaRPr>
          </a:p>
        </p:txBody>
      </p:sp>
      <p:pic>
        <p:nvPicPr>
          <p:cNvPr id="661" name="Google Shape;661;p65"/>
          <p:cNvPicPr preferRelativeResize="0"/>
          <p:nvPr/>
        </p:nvPicPr>
        <p:blipFill rotWithShape="1">
          <a:blip r:embed="rId3">
            <a:alphaModFix/>
          </a:blip>
          <a:srcRect b="0" l="0" r="0" t="0"/>
          <a:stretch/>
        </p:blipFill>
        <p:spPr>
          <a:xfrm>
            <a:off x="58725" y="922300"/>
            <a:ext cx="9085276" cy="1667571"/>
          </a:xfrm>
          <a:prstGeom prst="rect">
            <a:avLst/>
          </a:prstGeom>
          <a:noFill/>
          <a:ln>
            <a:noFill/>
          </a:ln>
        </p:spPr>
      </p:pic>
      <p:pic>
        <p:nvPicPr>
          <p:cNvPr id="662" name="Google Shape;662;p65"/>
          <p:cNvPicPr preferRelativeResize="0"/>
          <p:nvPr/>
        </p:nvPicPr>
        <p:blipFill rotWithShape="1">
          <a:blip r:embed="rId4">
            <a:alphaModFix/>
          </a:blip>
          <a:srcRect b="0" l="0" r="0" t="0"/>
          <a:stretch/>
        </p:blipFill>
        <p:spPr>
          <a:xfrm>
            <a:off x="728100" y="2523500"/>
            <a:ext cx="3213051" cy="2537725"/>
          </a:xfrm>
          <a:prstGeom prst="rect">
            <a:avLst/>
          </a:prstGeom>
          <a:noFill/>
          <a:ln>
            <a:noFill/>
          </a:ln>
        </p:spPr>
      </p:pic>
      <p:pic>
        <p:nvPicPr>
          <p:cNvPr id="663" name="Google Shape;663;p65"/>
          <p:cNvPicPr preferRelativeResize="0"/>
          <p:nvPr/>
        </p:nvPicPr>
        <p:blipFill rotWithShape="1">
          <a:blip r:embed="rId5">
            <a:alphaModFix/>
          </a:blip>
          <a:srcRect b="0" l="0" r="0" t="0"/>
          <a:stretch/>
        </p:blipFill>
        <p:spPr>
          <a:xfrm>
            <a:off x="4744575" y="247588"/>
            <a:ext cx="409325" cy="43422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7" name="Shape 667"/>
        <p:cNvGrpSpPr/>
        <p:nvPr/>
      </p:nvGrpSpPr>
      <p:grpSpPr>
        <a:xfrm>
          <a:off x="0" y="0"/>
          <a:ext cx="0" cy="0"/>
          <a:chOff x="0" y="0"/>
          <a:chExt cx="0" cy="0"/>
        </a:xfrm>
      </p:grpSpPr>
      <p:sp>
        <p:nvSpPr>
          <p:cNvPr id="668" name="Google Shape;668;p66"/>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zh-TW">
                <a:solidFill>
                  <a:schemeClr val="dk1"/>
                </a:solidFill>
              </a:rPr>
              <a:t>[實作課程] </a:t>
            </a:r>
            <a:r>
              <a:rPr b="1" i="0" lang="zh-TW" sz="2400" u="none" cap="none" strike="noStrike">
                <a:solidFill>
                  <a:schemeClr val="dk1"/>
                </a:solidFill>
                <a:latin typeface="Arial"/>
                <a:ea typeface="Arial"/>
                <a:cs typeface="Arial"/>
                <a:sym typeface="Arial"/>
              </a:rPr>
              <a:t>Linear Regression</a:t>
            </a:r>
            <a:endParaRPr b="0" i="0" sz="3600" u="none" cap="none" strike="noStrike">
              <a:solidFill>
                <a:schemeClr val="dk1"/>
              </a:solidFill>
              <a:latin typeface="Arial"/>
              <a:ea typeface="Arial"/>
              <a:cs typeface="Arial"/>
              <a:sym typeface="Arial"/>
            </a:endParaRPr>
          </a:p>
        </p:txBody>
      </p:sp>
      <p:pic>
        <p:nvPicPr>
          <p:cNvPr id="669" name="Google Shape;669;p66" title="Page41 Session2 2 Linear Regression">
            <a:hlinkClick r:id="rId3"/>
          </p:cNvPr>
          <p:cNvPicPr preferRelativeResize="0"/>
          <p:nvPr/>
        </p:nvPicPr>
        <p:blipFill rotWithShape="1">
          <a:blip r:embed="rId4">
            <a:alphaModFix/>
          </a:blip>
          <a:srcRect b="0" l="0" r="0" t="0"/>
          <a:stretch/>
        </p:blipFill>
        <p:spPr>
          <a:xfrm>
            <a:off x="2286000" y="1116594"/>
            <a:ext cx="4572000" cy="34290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3" name="Shape 673"/>
        <p:cNvGrpSpPr/>
        <p:nvPr/>
      </p:nvGrpSpPr>
      <p:grpSpPr>
        <a:xfrm>
          <a:off x="0" y="0"/>
          <a:ext cx="0" cy="0"/>
          <a:chOff x="0" y="0"/>
          <a:chExt cx="0" cy="0"/>
        </a:xfrm>
      </p:grpSpPr>
      <p:sp>
        <p:nvSpPr>
          <p:cNvPr id="674" name="Google Shape;674;p67"/>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i="0" lang="zh-TW" sz="2400" u="none" cap="none" strike="noStrike">
                <a:solidFill>
                  <a:srgbClr val="0000FF"/>
                </a:solidFill>
                <a:latin typeface="Arial"/>
                <a:ea typeface="Arial"/>
                <a:cs typeface="Arial"/>
                <a:sym typeface="Arial"/>
              </a:rPr>
              <a:t>0-Linear Regression Example</a:t>
            </a:r>
            <a:endParaRPr b="0" i="0" sz="3600" u="none" cap="none" strike="noStrike">
              <a:solidFill>
                <a:srgbClr val="0000FF"/>
              </a:solidFill>
              <a:latin typeface="Arial"/>
              <a:ea typeface="Arial"/>
              <a:cs typeface="Arial"/>
              <a:sym typeface="Arial"/>
            </a:endParaRPr>
          </a:p>
        </p:txBody>
      </p:sp>
      <p:pic>
        <p:nvPicPr>
          <p:cNvPr id="675" name="Google Shape;675;p67"/>
          <p:cNvPicPr preferRelativeResize="0"/>
          <p:nvPr/>
        </p:nvPicPr>
        <p:blipFill rotWithShape="1">
          <a:blip r:embed="rId3">
            <a:alphaModFix/>
          </a:blip>
          <a:srcRect b="0" l="0" r="0" t="0"/>
          <a:stretch/>
        </p:blipFill>
        <p:spPr>
          <a:xfrm>
            <a:off x="5883825" y="1572619"/>
            <a:ext cx="3183975" cy="3353171"/>
          </a:xfrm>
          <a:prstGeom prst="rect">
            <a:avLst/>
          </a:prstGeom>
          <a:noFill/>
          <a:ln>
            <a:noFill/>
          </a:ln>
        </p:spPr>
      </p:pic>
      <p:sp>
        <p:nvSpPr>
          <p:cNvPr id="676" name="Google Shape;676;p67"/>
          <p:cNvSpPr/>
          <p:nvPr/>
        </p:nvSpPr>
        <p:spPr>
          <a:xfrm>
            <a:off x="5426625" y="1784975"/>
            <a:ext cx="515700" cy="30885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67"/>
          <p:cNvSpPr/>
          <p:nvPr/>
        </p:nvSpPr>
        <p:spPr>
          <a:xfrm>
            <a:off x="5918550" y="1573575"/>
            <a:ext cx="739800" cy="33939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67"/>
          <p:cNvSpPr txBox="1"/>
          <p:nvPr/>
        </p:nvSpPr>
        <p:spPr>
          <a:xfrm>
            <a:off x="5707175" y="1138525"/>
            <a:ext cx="2196000" cy="43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誤差越小越好！？</a:t>
            </a:r>
            <a:endParaRPr b="0" i="0" sz="1800" u="none" cap="none" strike="noStrike">
              <a:solidFill>
                <a:srgbClr val="FF0000"/>
              </a:solidFill>
              <a:latin typeface="Arial"/>
              <a:ea typeface="Arial"/>
              <a:cs typeface="Arial"/>
              <a:sym typeface="Arial"/>
            </a:endParaRPr>
          </a:p>
        </p:txBody>
      </p:sp>
      <p:pic>
        <p:nvPicPr>
          <p:cNvPr id="679" name="Google Shape;679;p67"/>
          <p:cNvPicPr preferRelativeResize="0"/>
          <p:nvPr/>
        </p:nvPicPr>
        <p:blipFill rotWithShape="1">
          <a:blip r:embed="rId4">
            <a:alphaModFix/>
          </a:blip>
          <a:srcRect b="0" l="0" r="0" t="0"/>
          <a:stretch/>
        </p:blipFill>
        <p:spPr>
          <a:xfrm>
            <a:off x="219550" y="1572619"/>
            <a:ext cx="5121826" cy="3244431"/>
          </a:xfrm>
          <a:prstGeom prst="rect">
            <a:avLst/>
          </a:prstGeom>
          <a:noFill/>
          <a:ln>
            <a:noFill/>
          </a:ln>
        </p:spPr>
      </p:pic>
      <p:pic>
        <p:nvPicPr>
          <p:cNvPr id="680" name="Google Shape;680;p67"/>
          <p:cNvPicPr preferRelativeResize="0"/>
          <p:nvPr/>
        </p:nvPicPr>
        <p:blipFill rotWithShape="1">
          <a:blip r:embed="rId5">
            <a:alphaModFix/>
          </a:blip>
          <a:srcRect b="0" l="0" r="0" t="0"/>
          <a:stretch/>
        </p:blipFill>
        <p:spPr>
          <a:xfrm>
            <a:off x="4751725" y="222311"/>
            <a:ext cx="456975" cy="48477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4" name="Shape 684"/>
        <p:cNvGrpSpPr/>
        <p:nvPr/>
      </p:nvGrpSpPr>
      <p:grpSpPr>
        <a:xfrm>
          <a:off x="0" y="0"/>
          <a:ext cx="0" cy="0"/>
          <a:chOff x="0" y="0"/>
          <a:chExt cx="0" cy="0"/>
        </a:xfrm>
      </p:grpSpPr>
      <p:sp>
        <p:nvSpPr>
          <p:cNvPr id="685" name="Google Shape;685;p68"/>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i="0" lang="zh-TW" sz="2400" u="none" cap="none" strike="noStrike">
                <a:solidFill>
                  <a:schemeClr val="dk1"/>
                </a:solidFill>
                <a:latin typeface="Arial"/>
                <a:ea typeface="Arial"/>
                <a:cs typeface="Arial"/>
                <a:sym typeface="Arial"/>
              </a:rPr>
              <a:t>模型抗雜訊能力</a:t>
            </a:r>
            <a:endParaRPr b="0" i="0" sz="3600" u="none" cap="none" strike="noStrike">
              <a:solidFill>
                <a:schemeClr val="dk1"/>
              </a:solidFill>
              <a:latin typeface="Arial"/>
              <a:ea typeface="Arial"/>
              <a:cs typeface="Arial"/>
              <a:sym typeface="Arial"/>
            </a:endParaRPr>
          </a:p>
        </p:txBody>
      </p:sp>
      <p:sp>
        <p:nvSpPr>
          <p:cNvPr id="686" name="Google Shape;686;p68"/>
          <p:cNvSpPr txBox="1"/>
          <p:nvPr>
            <p:ph idx="4294967295" type="body"/>
          </p:nvPr>
        </p:nvSpPr>
        <p:spPr>
          <a:xfrm>
            <a:off x="311700" y="975375"/>
            <a:ext cx="8520600" cy="3872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b="0" i="0" lang="zh-TW" sz="1800" u="none" cap="none" strike="noStrike">
                <a:solidFill>
                  <a:schemeClr val="dk2"/>
                </a:solidFill>
                <a:latin typeface="Arial"/>
                <a:ea typeface="Arial"/>
                <a:cs typeface="Arial"/>
                <a:sym typeface="Arial"/>
              </a:rPr>
              <a:t>模型參數越多，越容易用不相關的參數去擬合                                  			資料雜訊。當資料有雜訊時，預測值就會受到							受到較大的影響。</a:t>
            </a:r>
            <a:endParaRPr b="0" i="0" sz="1800" u="none" cap="none" strike="noStrike">
              <a:solidFill>
                <a:schemeClr val="dk2"/>
              </a:solidFill>
              <a:latin typeface="Arial"/>
              <a:ea typeface="Arial"/>
              <a:cs typeface="Arial"/>
              <a:sym typeface="Arial"/>
            </a:endParaRPr>
          </a:p>
        </p:txBody>
      </p:sp>
      <p:pic>
        <p:nvPicPr>
          <p:cNvPr id="687" name="Google Shape;687;p68"/>
          <p:cNvPicPr preferRelativeResize="0"/>
          <p:nvPr/>
        </p:nvPicPr>
        <p:blipFill rotWithShape="1">
          <a:blip r:embed="rId3">
            <a:alphaModFix/>
          </a:blip>
          <a:srcRect b="0" l="0" r="0" t="0"/>
          <a:stretch/>
        </p:blipFill>
        <p:spPr>
          <a:xfrm>
            <a:off x="5883825" y="1572619"/>
            <a:ext cx="3183975" cy="3353171"/>
          </a:xfrm>
          <a:prstGeom prst="rect">
            <a:avLst/>
          </a:prstGeom>
          <a:noFill/>
          <a:ln>
            <a:noFill/>
          </a:ln>
        </p:spPr>
      </p:pic>
      <p:sp>
        <p:nvSpPr>
          <p:cNvPr id="688" name="Google Shape;688;p68"/>
          <p:cNvSpPr/>
          <p:nvPr/>
        </p:nvSpPr>
        <p:spPr>
          <a:xfrm>
            <a:off x="5426625" y="1784975"/>
            <a:ext cx="515700" cy="30885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68"/>
          <p:cNvSpPr/>
          <p:nvPr/>
        </p:nvSpPr>
        <p:spPr>
          <a:xfrm>
            <a:off x="7163375" y="1552275"/>
            <a:ext cx="1904400" cy="33939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68"/>
          <p:cNvSpPr txBox="1"/>
          <p:nvPr/>
        </p:nvSpPr>
        <p:spPr>
          <a:xfrm>
            <a:off x="5707175" y="1138525"/>
            <a:ext cx="2196000" cy="43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誤差越小越好！？</a:t>
            </a:r>
            <a:endParaRPr b="0" i="0" sz="1800" u="none" cap="none" strike="noStrike">
              <a:solidFill>
                <a:srgbClr val="FF0000"/>
              </a:solidFill>
              <a:latin typeface="Arial"/>
              <a:ea typeface="Arial"/>
              <a:cs typeface="Arial"/>
              <a:sym typeface="Arial"/>
            </a:endParaRPr>
          </a:p>
        </p:txBody>
      </p:sp>
      <p:grpSp>
        <p:nvGrpSpPr>
          <p:cNvPr id="691" name="Google Shape;691;p68"/>
          <p:cNvGrpSpPr/>
          <p:nvPr/>
        </p:nvGrpSpPr>
        <p:grpSpPr>
          <a:xfrm>
            <a:off x="722613" y="2035762"/>
            <a:ext cx="2699835" cy="2960526"/>
            <a:chOff x="722613" y="2035762"/>
            <a:chExt cx="2699835" cy="2960526"/>
          </a:xfrm>
        </p:grpSpPr>
        <p:pic>
          <p:nvPicPr>
            <p:cNvPr id="692" name="Google Shape;692;p68"/>
            <p:cNvPicPr preferRelativeResize="0"/>
            <p:nvPr/>
          </p:nvPicPr>
          <p:blipFill rotWithShape="1">
            <a:blip r:embed="rId4">
              <a:alphaModFix/>
            </a:blip>
            <a:srcRect b="0" l="0" r="50498" t="0"/>
            <a:stretch/>
          </p:blipFill>
          <p:spPr>
            <a:xfrm>
              <a:off x="722613" y="3586988"/>
              <a:ext cx="2646450" cy="1409300"/>
            </a:xfrm>
            <a:prstGeom prst="rect">
              <a:avLst/>
            </a:prstGeom>
            <a:noFill/>
            <a:ln>
              <a:noFill/>
            </a:ln>
          </p:spPr>
        </p:pic>
        <p:pic>
          <p:nvPicPr>
            <p:cNvPr id="693" name="Google Shape;693;p68"/>
            <p:cNvPicPr preferRelativeResize="0"/>
            <p:nvPr/>
          </p:nvPicPr>
          <p:blipFill rotWithShape="1">
            <a:blip r:embed="rId4">
              <a:alphaModFix/>
            </a:blip>
            <a:srcRect b="0" l="49500" r="0" t="0"/>
            <a:stretch/>
          </p:blipFill>
          <p:spPr>
            <a:xfrm>
              <a:off x="722624" y="2035762"/>
              <a:ext cx="2699824" cy="1409300"/>
            </a:xfrm>
            <a:prstGeom prst="rect">
              <a:avLst/>
            </a:prstGeom>
            <a:noFill/>
            <a:ln>
              <a:noFill/>
            </a:ln>
          </p:spPr>
        </p:pic>
      </p:grpSp>
      <p:sp>
        <p:nvSpPr>
          <p:cNvPr id="694" name="Google Shape;694;p68"/>
          <p:cNvSpPr txBox="1"/>
          <p:nvPr/>
        </p:nvSpPr>
        <p:spPr>
          <a:xfrm>
            <a:off x="5008363" y="1970525"/>
            <a:ext cx="515700" cy="237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越高次方參數越大</a:t>
            </a:r>
            <a:endParaRPr b="0" i="0" sz="1800" u="none" cap="none" strike="noStrike">
              <a:solidFill>
                <a:srgbClr val="FF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8" name="Shape 698"/>
        <p:cNvGrpSpPr/>
        <p:nvPr/>
      </p:nvGrpSpPr>
      <p:grpSpPr>
        <a:xfrm>
          <a:off x="0" y="0"/>
          <a:ext cx="0" cy="0"/>
          <a:chOff x="0" y="0"/>
          <a:chExt cx="0" cy="0"/>
        </a:xfrm>
      </p:grpSpPr>
      <p:sp>
        <p:nvSpPr>
          <p:cNvPr id="699" name="Google Shape;699;p69"/>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lang="zh-TW">
                <a:solidFill>
                  <a:schemeClr val="dk1"/>
                </a:solidFill>
              </a:rPr>
              <a:t>[實作課程] </a:t>
            </a:r>
            <a:r>
              <a:rPr b="1" i="0" lang="zh-TW" sz="2400" u="none" cap="none" strike="noStrike">
                <a:solidFill>
                  <a:schemeClr val="dk1"/>
                </a:solidFill>
                <a:latin typeface="Arial"/>
                <a:ea typeface="Arial"/>
                <a:cs typeface="Arial"/>
                <a:sym typeface="Arial"/>
              </a:rPr>
              <a:t>Weight Regularization</a:t>
            </a:r>
            <a:endParaRPr b="0" i="0" sz="3600" u="none" cap="none" strike="noStrike">
              <a:solidFill>
                <a:schemeClr val="dk1"/>
              </a:solidFill>
              <a:latin typeface="Arial"/>
              <a:ea typeface="Arial"/>
              <a:cs typeface="Arial"/>
              <a:sym typeface="Arial"/>
            </a:endParaRPr>
          </a:p>
        </p:txBody>
      </p:sp>
      <p:pic>
        <p:nvPicPr>
          <p:cNvPr id="700" name="Google Shape;700;p69" title="Page44 Seesion2 3 1 Weight Regularization">
            <a:hlinkClick r:id="rId3"/>
          </p:cNvPr>
          <p:cNvPicPr preferRelativeResize="0"/>
          <p:nvPr/>
        </p:nvPicPr>
        <p:blipFill rotWithShape="1">
          <a:blip r:embed="rId4">
            <a:alphaModFix/>
          </a:blip>
          <a:srcRect b="0" l="0" r="0" t="0"/>
          <a:stretch/>
        </p:blipFill>
        <p:spPr>
          <a:xfrm>
            <a:off x="2286000" y="1023919"/>
            <a:ext cx="4572000" cy="34290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4" name="Shape 704"/>
        <p:cNvGrpSpPr/>
        <p:nvPr/>
      </p:nvGrpSpPr>
      <p:grpSpPr>
        <a:xfrm>
          <a:off x="0" y="0"/>
          <a:ext cx="0" cy="0"/>
          <a:chOff x="0" y="0"/>
          <a:chExt cx="0" cy="0"/>
        </a:xfrm>
      </p:grpSpPr>
      <p:sp>
        <p:nvSpPr>
          <p:cNvPr id="705" name="Google Shape;705;p70"/>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i="0" lang="zh-TW" sz="2400" u="none" cap="none" strike="noStrike">
                <a:solidFill>
                  <a:schemeClr val="dk1"/>
                </a:solidFill>
                <a:latin typeface="Arial"/>
                <a:ea typeface="Arial"/>
                <a:cs typeface="Arial"/>
                <a:sym typeface="Arial"/>
              </a:rPr>
              <a:t>Weight Regularization</a:t>
            </a:r>
            <a:endParaRPr b="1" i="0" sz="2400" u="none" cap="none" strike="noStrike">
              <a:solidFill>
                <a:schemeClr val="dk1"/>
              </a:solidFill>
              <a:latin typeface="Arial"/>
              <a:ea typeface="Arial"/>
              <a:cs typeface="Arial"/>
              <a:sym typeface="Arial"/>
            </a:endParaRPr>
          </a:p>
        </p:txBody>
      </p:sp>
      <p:sp>
        <p:nvSpPr>
          <p:cNvPr id="706" name="Google Shape;706;p70"/>
          <p:cNvSpPr txBox="1"/>
          <p:nvPr>
            <p:ph idx="4294967295" type="body"/>
          </p:nvPr>
        </p:nvSpPr>
        <p:spPr>
          <a:xfrm>
            <a:off x="311700" y="975375"/>
            <a:ext cx="8520600" cy="3872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b="0" i="0" lang="zh-TW" sz="1800" u="none" cap="none" strike="noStrike">
                <a:solidFill>
                  <a:schemeClr val="dk2"/>
                </a:solidFill>
                <a:latin typeface="Arial"/>
                <a:ea typeface="Arial"/>
                <a:cs typeface="Arial"/>
                <a:sym typeface="Arial"/>
              </a:rPr>
              <a:t>Ridge Regression ( L2 ) 												</a:t>
            </a:r>
            <a:endParaRPr b="0" i="0" sz="1800" u="none" cap="none" strike="noStrike">
              <a:solidFill>
                <a:schemeClr val="dk2"/>
              </a:solidFill>
              <a:latin typeface="Arial"/>
              <a:ea typeface="Arial"/>
              <a:cs typeface="Arial"/>
              <a:sym typeface="Arial"/>
            </a:endParaRPr>
          </a:p>
          <a:p>
            <a:pPr indent="0" lvl="0" marL="457200" marR="0" rtl="0" algn="l">
              <a:lnSpc>
                <a:spcPct val="115000"/>
              </a:lnSpc>
              <a:spcBef>
                <a:spcPts val="1600"/>
              </a:spcBef>
              <a:spcAft>
                <a:spcPts val="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a:p>
            <a:pPr indent="0" lvl="0" marL="0" marR="0" rtl="0" algn="l">
              <a:lnSpc>
                <a:spcPct val="115000"/>
              </a:lnSpc>
              <a:spcBef>
                <a:spcPts val="1600"/>
              </a:spcBef>
              <a:spcAft>
                <a:spcPts val="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a:p>
            <a:pPr indent="0" lvl="0" marL="0" marR="0" rtl="0" algn="l">
              <a:lnSpc>
                <a:spcPct val="115000"/>
              </a:lnSpc>
              <a:spcBef>
                <a:spcPts val="1600"/>
              </a:spcBef>
              <a:spcAft>
                <a:spcPts val="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a:p>
            <a:pPr indent="-342900" lvl="0" marL="457200" marR="0" rtl="0" algn="l">
              <a:lnSpc>
                <a:spcPct val="115000"/>
              </a:lnSpc>
              <a:spcBef>
                <a:spcPts val="1600"/>
              </a:spcBef>
              <a:spcAft>
                <a:spcPts val="0"/>
              </a:spcAft>
              <a:buClr>
                <a:schemeClr val="dk2"/>
              </a:buClr>
              <a:buSzPts val="1800"/>
              <a:buFont typeface="Arial"/>
              <a:buChar char="●"/>
            </a:pPr>
            <a:r>
              <a:rPr b="0" i="0" lang="zh-TW" sz="1800" u="none" cap="none" strike="noStrike">
                <a:solidFill>
                  <a:schemeClr val="dk2"/>
                </a:solidFill>
                <a:latin typeface="Arial"/>
                <a:ea typeface="Arial"/>
                <a:cs typeface="Arial"/>
                <a:sym typeface="Arial"/>
              </a:rPr>
              <a:t>Lasso Regression ( L1 ) 												--- Least Absolute Shrinkage and Selection Operator</a:t>
            </a:r>
            <a:endParaRPr b="0" i="0" sz="1800" u="none" cap="none" strike="noStrike">
              <a:solidFill>
                <a:schemeClr val="dk2"/>
              </a:solidFill>
              <a:latin typeface="Arial"/>
              <a:ea typeface="Arial"/>
              <a:cs typeface="Arial"/>
              <a:sym typeface="Arial"/>
            </a:endParaRPr>
          </a:p>
        </p:txBody>
      </p:sp>
      <p:pic>
        <p:nvPicPr>
          <p:cNvPr id="707" name="Google Shape;707;p70"/>
          <p:cNvPicPr preferRelativeResize="0"/>
          <p:nvPr/>
        </p:nvPicPr>
        <p:blipFill rotWithShape="1">
          <a:blip r:embed="rId3">
            <a:alphaModFix/>
          </a:blip>
          <a:srcRect b="42402" l="45975" r="0" t="0"/>
          <a:stretch/>
        </p:blipFill>
        <p:spPr>
          <a:xfrm>
            <a:off x="5554500" y="1275225"/>
            <a:ext cx="3511226" cy="2177251"/>
          </a:xfrm>
          <a:prstGeom prst="rect">
            <a:avLst/>
          </a:prstGeom>
          <a:noFill/>
          <a:ln>
            <a:noFill/>
          </a:ln>
        </p:spPr>
      </p:pic>
      <p:pic>
        <p:nvPicPr>
          <p:cNvPr id="708" name="Google Shape;708;p70"/>
          <p:cNvPicPr preferRelativeResize="0"/>
          <p:nvPr/>
        </p:nvPicPr>
        <p:blipFill rotWithShape="1">
          <a:blip r:embed="rId4">
            <a:alphaModFix/>
          </a:blip>
          <a:srcRect b="0" l="0" r="0" t="0"/>
          <a:stretch/>
        </p:blipFill>
        <p:spPr>
          <a:xfrm>
            <a:off x="501525" y="1847551"/>
            <a:ext cx="4716649" cy="840900"/>
          </a:xfrm>
          <a:prstGeom prst="rect">
            <a:avLst/>
          </a:prstGeom>
          <a:noFill/>
          <a:ln>
            <a:noFill/>
          </a:ln>
        </p:spPr>
      </p:pic>
      <p:pic>
        <p:nvPicPr>
          <p:cNvPr id="709" name="Google Shape;709;p70"/>
          <p:cNvPicPr preferRelativeResize="0"/>
          <p:nvPr/>
        </p:nvPicPr>
        <p:blipFill rotWithShape="1">
          <a:blip r:embed="rId5">
            <a:alphaModFix/>
          </a:blip>
          <a:srcRect b="0" l="0" r="0" t="0"/>
          <a:stretch/>
        </p:blipFill>
        <p:spPr>
          <a:xfrm>
            <a:off x="576963" y="3863975"/>
            <a:ext cx="4565776" cy="913150"/>
          </a:xfrm>
          <a:prstGeom prst="rect">
            <a:avLst/>
          </a:prstGeom>
          <a:noFill/>
          <a:ln>
            <a:noFill/>
          </a:ln>
        </p:spPr>
      </p:pic>
      <p:sp>
        <p:nvSpPr>
          <p:cNvPr id="710" name="Google Shape;710;p70"/>
          <p:cNvSpPr/>
          <p:nvPr/>
        </p:nvSpPr>
        <p:spPr>
          <a:xfrm>
            <a:off x="6842350" y="2787050"/>
            <a:ext cx="829800" cy="5727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4" name="Shape 714"/>
        <p:cNvGrpSpPr/>
        <p:nvPr/>
      </p:nvGrpSpPr>
      <p:grpSpPr>
        <a:xfrm>
          <a:off x="0" y="0"/>
          <a:ext cx="0" cy="0"/>
          <a:chOff x="0" y="0"/>
          <a:chExt cx="0" cy="0"/>
        </a:xfrm>
      </p:grpSpPr>
      <p:sp>
        <p:nvSpPr>
          <p:cNvPr id="715" name="Google Shape;715;p71"/>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i="0" lang="zh-TW" sz="2400" u="none" cap="none" strike="noStrike">
                <a:solidFill>
                  <a:srgbClr val="0000FF"/>
                </a:solidFill>
                <a:latin typeface="Arial"/>
                <a:ea typeface="Arial"/>
                <a:cs typeface="Arial"/>
                <a:sym typeface="Arial"/>
              </a:rPr>
              <a:t>1-Weight Regularization Example</a:t>
            </a:r>
            <a:endParaRPr b="1" i="0" sz="2400" u="none" cap="none" strike="noStrike">
              <a:solidFill>
                <a:srgbClr val="0000FF"/>
              </a:solidFill>
              <a:latin typeface="Arial"/>
              <a:ea typeface="Arial"/>
              <a:cs typeface="Arial"/>
              <a:sym typeface="Arial"/>
            </a:endParaRPr>
          </a:p>
        </p:txBody>
      </p:sp>
      <p:sp>
        <p:nvSpPr>
          <p:cNvPr id="716" name="Google Shape;716;p71"/>
          <p:cNvSpPr txBox="1"/>
          <p:nvPr>
            <p:ph idx="4294967295" type="body"/>
          </p:nvPr>
        </p:nvSpPr>
        <p:spPr>
          <a:xfrm>
            <a:off x="311700" y="975375"/>
            <a:ext cx="8520600" cy="3872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b="0" i="0" lang="zh-TW" sz="1800" u="none" cap="none" strike="noStrike">
                <a:solidFill>
                  <a:schemeClr val="dk2"/>
                </a:solidFill>
                <a:latin typeface="Arial"/>
                <a:ea typeface="Arial"/>
                <a:cs typeface="Arial"/>
                <a:sym typeface="Arial"/>
              </a:rPr>
              <a:t>Lasso Regularization --- L1</a:t>
            </a:r>
            <a:endParaRPr b="0" i="0" sz="1800" u="none" cap="none" strike="noStrike">
              <a:solidFill>
                <a:schemeClr val="dk2"/>
              </a:solidFill>
              <a:latin typeface="Arial"/>
              <a:ea typeface="Arial"/>
              <a:cs typeface="Arial"/>
              <a:sym typeface="Arial"/>
            </a:endParaRPr>
          </a:p>
          <a:p>
            <a:pPr indent="0" lvl="0" marL="0" marR="0" rtl="0" algn="l">
              <a:lnSpc>
                <a:spcPct val="115000"/>
              </a:lnSpc>
              <a:spcBef>
                <a:spcPts val="1600"/>
              </a:spcBef>
              <a:spcAft>
                <a:spcPts val="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a:p>
            <a:pPr indent="-342900" lvl="0" marL="457200" marR="0" rtl="0" algn="l">
              <a:lnSpc>
                <a:spcPct val="115000"/>
              </a:lnSpc>
              <a:spcBef>
                <a:spcPts val="1600"/>
              </a:spcBef>
              <a:spcAft>
                <a:spcPts val="0"/>
              </a:spcAft>
              <a:buClr>
                <a:schemeClr val="dk2"/>
              </a:buClr>
              <a:buSzPts val="1800"/>
              <a:buFont typeface="Arial"/>
              <a:buChar char="●"/>
            </a:pPr>
            <a:r>
              <a:rPr b="0" i="0" lang="zh-TW" sz="1800" u="none" cap="none" strike="noStrike">
                <a:solidFill>
                  <a:schemeClr val="dk2"/>
                </a:solidFill>
                <a:latin typeface="Arial"/>
                <a:ea typeface="Arial"/>
                <a:cs typeface="Arial"/>
                <a:sym typeface="Arial"/>
              </a:rPr>
              <a:t>Ridge Regularization --- L2</a:t>
            </a:r>
            <a:endParaRPr b="0" i="0" sz="1800" u="sng" cap="none" strike="noStrike">
              <a:solidFill>
                <a:srgbClr val="000000"/>
              </a:solidFill>
              <a:latin typeface="Arial"/>
              <a:ea typeface="Arial"/>
              <a:cs typeface="Arial"/>
              <a:sym typeface="Arial"/>
            </a:endParaRPr>
          </a:p>
          <a:p>
            <a:pPr indent="0" lvl="0" marL="0" marR="0" rtl="0" algn="l">
              <a:lnSpc>
                <a:spcPct val="115000"/>
              </a:lnSpc>
              <a:spcBef>
                <a:spcPts val="1600"/>
              </a:spcBef>
              <a:spcAft>
                <a:spcPts val="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a:p>
            <a:pPr indent="-342900" lvl="0" marL="457200" marR="0" rtl="0" algn="l">
              <a:lnSpc>
                <a:spcPct val="115000"/>
              </a:lnSpc>
              <a:spcBef>
                <a:spcPts val="1600"/>
              </a:spcBef>
              <a:spcAft>
                <a:spcPts val="0"/>
              </a:spcAft>
              <a:buClr>
                <a:schemeClr val="dk2"/>
              </a:buClr>
              <a:buSzPts val="1800"/>
              <a:buFont typeface="Arial"/>
              <a:buChar char="●"/>
            </a:pPr>
            <a:r>
              <a:rPr b="0" i="0" lang="zh-TW" sz="1800" u="none" cap="none" strike="noStrike">
                <a:solidFill>
                  <a:schemeClr val="dk2"/>
                </a:solidFill>
                <a:latin typeface="Arial"/>
                <a:ea typeface="Arial"/>
                <a:cs typeface="Arial"/>
                <a:sym typeface="Arial"/>
              </a:rPr>
              <a:t>學習點：</a:t>
            </a:r>
            <a:endParaRPr b="0" i="0" sz="1800" u="none" cap="none" strike="noStrike">
              <a:solidFill>
                <a:schemeClr val="dk2"/>
              </a:solidFill>
              <a:latin typeface="Arial"/>
              <a:ea typeface="Arial"/>
              <a:cs typeface="Arial"/>
              <a:sym typeface="Arial"/>
            </a:endParaRPr>
          </a:p>
          <a:p>
            <a:pPr indent="-342900" lvl="1" marL="914400" marR="0" rtl="0" algn="l">
              <a:lnSpc>
                <a:spcPct val="115000"/>
              </a:lnSpc>
              <a:spcBef>
                <a:spcPts val="0"/>
              </a:spcBef>
              <a:spcAft>
                <a:spcPts val="0"/>
              </a:spcAft>
              <a:buClr>
                <a:schemeClr val="dk2"/>
              </a:buClr>
              <a:buSzPts val="1800"/>
              <a:buFont typeface="Arial"/>
              <a:buChar char="○"/>
            </a:pPr>
            <a:r>
              <a:rPr b="0" i="0" lang="zh-TW" sz="1800" u="none" cap="none" strike="noStrike">
                <a:solidFill>
                  <a:schemeClr val="dk2"/>
                </a:solidFill>
                <a:latin typeface="Arial"/>
                <a:ea typeface="Arial"/>
                <a:cs typeface="Arial"/>
                <a:sym typeface="Arial"/>
              </a:rPr>
              <a:t>調整alpha並觀察結果</a:t>
            </a:r>
            <a:endParaRPr b="0" i="0" sz="1400" u="none" cap="none" strike="noStrike">
              <a:solidFill>
                <a:schemeClr val="dk2"/>
              </a:solidFill>
              <a:latin typeface="Arial"/>
              <a:ea typeface="Arial"/>
              <a:cs typeface="Arial"/>
              <a:sym typeface="Arial"/>
            </a:endParaRPr>
          </a:p>
          <a:p>
            <a:pPr indent="-342900" lvl="1" marL="914400" marR="0" rtl="0" algn="l">
              <a:lnSpc>
                <a:spcPct val="115000"/>
              </a:lnSpc>
              <a:spcBef>
                <a:spcPts val="0"/>
              </a:spcBef>
              <a:spcAft>
                <a:spcPts val="0"/>
              </a:spcAft>
              <a:buClr>
                <a:schemeClr val="dk2"/>
              </a:buClr>
              <a:buSzPts val="1800"/>
              <a:buFont typeface="Arial"/>
              <a:buChar char="○"/>
            </a:pPr>
            <a:r>
              <a:rPr b="0" i="0" lang="zh-TW" sz="1800" u="none" cap="none" strike="noStrike">
                <a:solidFill>
                  <a:schemeClr val="dk2"/>
                </a:solidFill>
                <a:latin typeface="Arial"/>
                <a:ea typeface="Arial"/>
                <a:cs typeface="Arial"/>
                <a:sym typeface="Arial"/>
              </a:rPr>
              <a:t>比較L1&amp;L2 Regularization的差異</a:t>
            </a:r>
            <a:endParaRPr b="0" i="0" sz="1800" u="none" cap="none" strike="noStrike">
              <a:solidFill>
                <a:schemeClr val="dk2"/>
              </a:solidFill>
              <a:latin typeface="Arial"/>
              <a:ea typeface="Arial"/>
              <a:cs typeface="Arial"/>
              <a:sym typeface="Arial"/>
            </a:endParaRPr>
          </a:p>
          <a:p>
            <a:pPr indent="0" lvl="0" marL="0" marR="0" rtl="0" algn="l">
              <a:lnSpc>
                <a:spcPct val="115000"/>
              </a:lnSpc>
              <a:spcBef>
                <a:spcPts val="1600"/>
              </a:spcBef>
              <a:spcAft>
                <a:spcPts val="160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p:txBody>
      </p:sp>
      <p:pic>
        <p:nvPicPr>
          <p:cNvPr id="717" name="Google Shape;717;p71"/>
          <p:cNvPicPr preferRelativeResize="0"/>
          <p:nvPr/>
        </p:nvPicPr>
        <p:blipFill rotWithShape="1">
          <a:blip r:embed="rId3">
            <a:alphaModFix/>
          </a:blip>
          <a:srcRect b="0" l="0" r="0" t="0"/>
          <a:stretch/>
        </p:blipFill>
        <p:spPr>
          <a:xfrm>
            <a:off x="5484924" y="206000"/>
            <a:ext cx="487725" cy="5174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1" name="Shape 721"/>
        <p:cNvGrpSpPr/>
        <p:nvPr/>
      </p:nvGrpSpPr>
      <p:grpSpPr>
        <a:xfrm>
          <a:off x="0" y="0"/>
          <a:ext cx="0" cy="0"/>
          <a:chOff x="0" y="0"/>
          <a:chExt cx="0" cy="0"/>
        </a:xfrm>
      </p:grpSpPr>
      <p:sp>
        <p:nvSpPr>
          <p:cNvPr id="722" name="Google Shape;722;p72"/>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lang="zh-TW">
                <a:solidFill>
                  <a:schemeClr val="dk1"/>
                </a:solidFill>
              </a:rPr>
              <a:t>[實作課程] </a:t>
            </a:r>
            <a:r>
              <a:rPr b="1" i="0" lang="zh-TW" sz="2400" u="none" cap="none" strike="noStrike">
                <a:solidFill>
                  <a:schemeClr val="dk1"/>
                </a:solidFill>
                <a:latin typeface="Arial"/>
                <a:ea typeface="Arial"/>
                <a:cs typeface="Arial"/>
                <a:sym typeface="Arial"/>
              </a:rPr>
              <a:t>Weight Regularization</a:t>
            </a:r>
            <a:endParaRPr b="1" i="0" sz="2400" u="none" cap="none" strike="noStrike">
              <a:solidFill>
                <a:schemeClr val="dk1"/>
              </a:solidFill>
              <a:latin typeface="Arial"/>
              <a:ea typeface="Arial"/>
              <a:cs typeface="Arial"/>
              <a:sym typeface="Arial"/>
            </a:endParaRPr>
          </a:p>
        </p:txBody>
      </p:sp>
      <p:pic>
        <p:nvPicPr>
          <p:cNvPr id="723" name="Google Shape;723;p72" title="Page47 Sesion2 3 2 Weight Regularization">
            <a:hlinkClick r:id="rId3"/>
          </p:cNvPr>
          <p:cNvPicPr preferRelativeResize="0"/>
          <p:nvPr/>
        </p:nvPicPr>
        <p:blipFill rotWithShape="1">
          <a:blip r:embed="rId4">
            <a:alphaModFix/>
          </a:blip>
          <a:srcRect b="0" l="0" r="0" t="0"/>
          <a:stretch/>
        </p:blipFill>
        <p:spPr>
          <a:xfrm>
            <a:off x="2286000" y="1123819"/>
            <a:ext cx="4572000" cy="3429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7" name="Shape 727"/>
        <p:cNvGrpSpPr/>
        <p:nvPr/>
      </p:nvGrpSpPr>
      <p:grpSpPr>
        <a:xfrm>
          <a:off x="0" y="0"/>
          <a:ext cx="0" cy="0"/>
          <a:chOff x="0" y="0"/>
          <a:chExt cx="0" cy="0"/>
        </a:xfrm>
      </p:grpSpPr>
      <p:pic>
        <p:nvPicPr>
          <p:cNvPr id="728" name="Google Shape;728;p73"/>
          <p:cNvPicPr preferRelativeResize="0"/>
          <p:nvPr/>
        </p:nvPicPr>
        <p:blipFill rotWithShape="1">
          <a:blip r:embed="rId3">
            <a:alphaModFix/>
          </a:blip>
          <a:srcRect b="42402" l="45975" r="0" t="0"/>
          <a:stretch/>
        </p:blipFill>
        <p:spPr>
          <a:xfrm>
            <a:off x="5554500" y="1275225"/>
            <a:ext cx="3511226" cy="2177251"/>
          </a:xfrm>
          <a:prstGeom prst="rect">
            <a:avLst/>
          </a:prstGeom>
          <a:noFill/>
          <a:ln>
            <a:noFill/>
          </a:ln>
        </p:spPr>
      </p:pic>
      <p:sp>
        <p:nvSpPr>
          <p:cNvPr id="729" name="Google Shape;729;p73"/>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i="0" lang="zh-TW" sz="2400" u="none" cap="none" strike="noStrike">
                <a:solidFill>
                  <a:schemeClr val="dk1"/>
                </a:solidFill>
                <a:latin typeface="Arial"/>
                <a:ea typeface="Arial"/>
                <a:cs typeface="Arial"/>
                <a:sym typeface="Arial"/>
              </a:rPr>
              <a:t>L1, L2 Regularization Summary</a:t>
            </a:r>
            <a:endParaRPr b="1" i="0" sz="2400" u="none" cap="none" strike="noStrike">
              <a:solidFill>
                <a:schemeClr val="dk1"/>
              </a:solidFill>
              <a:latin typeface="Arial"/>
              <a:ea typeface="Arial"/>
              <a:cs typeface="Arial"/>
              <a:sym typeface="Arial"/>
            </a:endParaRPr>
          </a:p>
        </p:txBody>
      </p:sp>
      <p:sp>
        <p:nvSpPr>
          <p:cNvPr id="730" name="Google Shape;730;p73"/>
          <p:cNvSpPr txBox="1"/>
          <p:nvPr>
            <p:ph idx="4294967295" type="body"/>
          </p:nvPr>
        </p:nvSpPr>
        <p:spPr>
          <a:xfrm>
            <a:off x="311700" y="975375"/>
            <a:ext cx="8520600" cy="3872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b="0" i="0" lang="zh-TW" sz="1800" u="none" cap="none" strike="noStrike">
                <a:solidFill>
                  <a:schemeClr val="dk2"/>
                </a:solidFill>
                <a:latin typeface="Arial"/>
                <a:ea typeface="Arial"/>
                <a:cs typeface="Arial"/>
                <a:sym typeface="Arial"/>
              </a:rPr>
              <a:t>將alpha值調大對高次項的（較不相關的features）限縮越嚴謹，抵抗資料雜訊的能力越強。</a:t>
            </a:r>
            <a:endParaRPr b="0" i="0" sz="1800" u="none" cap="none" strike="noStrike">
              <a:solidFill>
                <a:schemeClr val="dk2"/>
              </a:solidFill>
              <a:latin typeface="Arial"/>
              <a:ea typeface="Arial"/>
              <a:cs typeface="Arial"/>
              <a:sym typeface="Arial"/>
            </a:endParaRPr>
          </a:p>
          <a:p>
            <a:pPr indent="0" lvl="0" marL="0" marR="0" rtl="0" algn="l">
              <a:lnSpc>
                <a:spcPct val="115000"/>
              </a:lnSpc>
              <a:spcBef>
                <a:spcPts val="1600"/>
              </a:spcBef>
              <a:spcAft>
                <a:spcPts val="160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p:txBody>
      </p:sp>
      <p:pic>
        <p:nvPicPr>
          <p:cNvPr id="731" name="Google Shape;731;p73"/>
          <p:cNvPicPr preferRelativeResize="0"/>
          <p:nvPr/>
        </p:nvPicPr>
        <p:blipFill rotWithShape="1">
          <a:blip r:embed="rId4">
            <a:alphaModFix/>
          </a:blip>
          <a:srcRect b="0" l="0" r="0" t="0"/>
          <a:stretch/>
        </p:blipFill>
        <p:spPr>
          <a:xfrm>
            <a:off x="933950" y="1911742"/>
            <a:ext cx="4429602" cy="3125034"/>
          </a:xfrm>
          <a:prstGeom prst="rect">
            <a:avLst/>
          </a:prstGeom>
          <a:noFill/>
          <a:ln>
            <a:noFill/>
          </a:ln>
        </p:spPr>
      </p:pic>
      <p:sp>
        <p:nvSpPr>
          <p:cNvPr id="732" name="Google Shape;732;p73"/>
          <p:cNvSpPr/>
          <p:nvPr/>
        </p:nvSpPr>
        <p:spPr>
          <a:xfrm>
            <a:off x="418250" y="1765575"/>
            <a:ext cx="515700" cy="32712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73"/>
          <p:cNvSpPr txBox="1"/>
          <p:nvPr/>
        </p:nvSpPr>
        <p:spPr>
          <a:xfrm>
            <a:off x="84488" y="1859625"/>
            <a:ext cx="515700" cy="237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400" u="none" cap="none" strike="noStrike">
                <a:solidFill>
                  <a:srgbClr val="0000FF"/>
                </a:solidFill>
                <a:latin typeface="Arial"/>
                <a:ea typeface="Arial"/>
                <a:cs typeface="Arial"/>
                <a:sym typeface="Arial"/>
              </a:rPr>
              <a:t>參數越小</a:t>
            </a:r>
            <a:endParaRPr b="0" i="0"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zh-TW" sz="1400" u="none" cap="none" strike="noStrike">
                <a:solidFill>
                  <a:srgbClr val="FF0000"/>
                </a:solidFill>
                <a:latin typeface="Arial"/>
                <a:ea typeface="Arial"/>
                <a:cs typeface="Arial"/>
                <a:sym typeface="Arial"/>
              </a:rPr>
              <a:t>擬合程度變小</a:t>
            </a:r>
            <a:endParaRPr b="0" i="0" sz="1400" u="none" cap="none" strike="noStrike">
              <a:solidFill>
                <a:srgbClr val="FF0000"/>
              </a:solidFill>
              <a:latin typeface="Arial"/>
              <a:ea typeface="Arial"/>
              <a:cs typeface="Arial"/>
              <a:sym typeface="Arial"/>
            </a:endParaRPr>
          </a:p>
        </p:txBody>
      </p:sp>
      <p:sp>
        <p:nvSpPr>
          <p:cNvPr id="734" name="Google Shape;734;p73"/>
          <p:cNvSpPr/>
          <p:nvPr/>
        </p:nvSpPr>
        <p:spPr>
          <a:xfrm>
            <a:off x="1964925" y="1914700"/>
            <a:ext cx="3398700" cy="3088500"/>
          </a:xfrm>
          <a:prstGeom prst="rect">
            <a:avLst/>
          </a:prstGeom>
          <a:noFill/>
          <a:ln cap="flat" cmpd="sng" w="28575">
            <a:solidFill>
              <a:srgbClr val="0000FF"/>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73"/>
          <p:cNvSpPr/>
          <p:nvPr/>
        </p:nvSpPr>
        <p:spPr>
          <a:xfrm>
            <a:off x="1373200" y="1914700"/>
            <a:ext cx="286500" cy="30885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9" name="Shape 739"/>
        <p:cNvGrpSpPr/>
        <p:nvPr/>
      </p:nvGrpSpPr>
      <p:grpSpPr>
        <a:xfrm>
          <a:off x="0" y="0"/>
          <a:ext cx="0" cy="0"/>
          <a:chOff x="0" y="0"/>
          <a:chExt cx="0" cy="0"/>
        </a:xfrm>
      </p:grpSpPr>
      <p:grpSp>
        <p:nvGrpSpPr>
          <p:cNvPr id="740" name="Google Shape;740;p74"/>
          <p:cNvGrpSpPr/>
          <p:nvPr/>
        </p:nvGrpSpPr>
        <p:grpSpPr>
          <a:xfrm>
            <a:off x="5554500" y="1275225"/>
            <a:ext cx="3511226" cy="2177251"/>
            <a:chOff x="5554500" y="1275225"/>
            <a:chExt cx="3511226" cy="2177251"/>
          </a:xfrm>
        </p:grpSpPr>
        <p:pic>
          <p:nvPicPr>
            <p:cNvPr id="741" name="Google Shape;741;p74"/>
            <p:cNvPicPr preferRelativeResize="0"/>
            <p:nvPr/>
          </p:nvPicPr>
          <p:blipFill rotWithShape="1">
            <a:blip r:embed="rId3">
              <a:alphaModFix/>
            </a:blip>
            <a:srcRect b="42402" l="45975" r="0" t="0"/>
            <a:stretch/>
          </p:blipFill>
          <p:spPr>
            <a:xfrm>
              <a:off x="5554500" y="1275225"/>
              <a:ext cx="3511226" cy="2177251"/>
            </a:xfrm>
            <a:prstGeom prst="rect">
              <a:avLst/>
            </a:prstGeom>
            <a:noFill/>
            <a:ln>
              <a:noFill/>
            </a:ln>
          </p:spPr>
        </p:pic>
        <p:sp>
          <p:nvSpPr>
            <p:cNvPr id="742" name="Google Shape;742;p74"/>
            <p:cNvSpPr/>
            <p:nvPr/>
          </p:nvSpPr>
          <p:spPr>
            <a:xfrm>
              <a:off x="6915750" y="2782875"/>
              <a:ext cx="764700" cy="453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43" name="Google Shape;743;p74"/>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i="0" lang="zh-TW" sz="2400" u="none" cap="none" strike="noStrike">
                <a:solidFill>
                  <a:schemeClr val="dk1"/>
                </a:solidFill>
                <a:latin typeface="Arial"/>
                <a:ea typeface="Arial"/>
                <a:cs typeface="Arial"/>
                <a:sym typeface="Arial"/>
              </a:rPr>
              <a:t>L1, L2 Regularization Summary</a:t>
            </a:r>
            <a:endParaRPr b="1" i="0" sz="2400" u="none" cap="none" strike="noStrike">
              <a:solidFill>
                <a:schemeClr val="dk1"/>
              </a:solidFill>
              <a:latin typeface="Arial"/>
              <a:ea typeface="Arial"/>
              <a:cs typeface="Arial"/>
              <a:sym typeface="Arial"/>
            </a:endParaRPr>
          </a:p>
        </p:txBody>
      </p:sp>
      <p:sp>
        <p:nvSpPr>
          <p:cNvPr id="744" name="Google Shape;744;p74"/>
          <p:cNvSpPr txBox="1"/>
          <p:nvPr>
            <p:ph idx="4294967295" type="body"/>
          </p:nvPr>
        </p:nvSpPr>
        <p:spPr>
          <a:xfrm>
            <a:off x="311700" y="975375"/>
            <a:ext cx="8520600" cy="3872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b="0" i="0" lang="zh-TW" sz="1800" u="none" cap="none" strike="noStrike">
                <a:solidFill>
                  <a:schemeClr val="dk2"/>
                </a:solidFill>
                <a:latin typeface="Arial"/>
                <a:ea typeface="Arial"/>
                <a:cs typeface="Arial"/>
                <a:sym typeface="Arial"/>
              </a:rPr>
              <a:t>Lasso(L1) Regularization相較於Ridge(L2) Regularization會產生較多零的coefficient，這個特性可以用來做重要Feature Extraction。</a:t>
            </a:r>
            <a:endParaRPr b="0" i="0" sz="1800" u="none" cap="none" strike="noStrike">
              <a:solidFill>
                <a:schemeClr val="dk2"/>
              </a:solidFill>
              <a:latin typeface="Arial"/>
              <a:ea typeface="Arial"/>
              <a:cs typeface="Arial"/>
              <a:sym typeface="Arial"/>
            </a:endParaRPr>
          </a:p>
          <a:p>
            <a:pPr indent="0" lvl="0" marL="0" marR="0" rtl="0" algn="l">
              <a:lnSpc>
                <a:spcPct val="115000"/>
              </a:lnSpc>
              <a:spcBef>
                <a:spcPts val="1600"/>
              </a:spcBef>
              <a:spcAft>
                <a:spcPts val="160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p:txBody>
      </p:sp>
      <p:pic>
        <p:nvPicPr>
          <p:cNvPr id="745" name="Google Shape;745;p74"/>
          <p:cNvPicPr preferRelativeResize="0"/>
          <p:nvPr/>
        </p:nvPicPr>
        <p:blipFill rotWithShape="1">
          <a:blip r:embed="rId4">
            <a:alphaModFix/>
          </a:blip>
          <a:srcRect b="0" l="0" r="0" t="0"/>
          <a:stretch/>
        </p:blipFill>
        <p:spPr>
          <a:xfrm>
            <a:off x="0" y="2123700"/>
            <a:ext cx="5447777" cy="1995375"/>
          </a:xfrm>
          <a:prstGeom prst="rect">
            <a:avLst/>
          </a:prstGeom>
          <a:noFill/>
          <a:ln>
            <a:noFill/>
          </a:ln>
        </p:spPr>
      </p:pic>
      <p:sp>
        <p:nvSpPr>
          <p:cNvPr id="746" name="Google Shape;746;p74"/>
          <p:cNvSpPr/>
          <p:nvPr/>
        </p:nvSpPr>
        <p:spPr>
          <a:xfrm>
            <a:off x="1204025" y="2123700"/>
            <a:ext cx="328500" cy="2064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30"/>
          <p:cNvSpPr txBox="1"/>
          <p:nvPr>
            <p:ph type="title"/>
          </p:nvPr>
        </p:nvSpPr>
        <p:spPr>
          <a:xfrm>
            <a:off x="1042350" y="1963925"/>
            <a:ext cx="6568500" cy="71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56BADC"/>
              </a:buClr>
              <a:buSzPts val="4800"/>
              <a:buFont typeface="Arial"/>
              <a:buNone/>
            </a:pPr>
            <a:r>
              <a:rPr b="1" i="0" lang="zh-TW" sz="3600" u="none" cap="none" strike="noStrike">
                <a:solidFill>
                  <a:srgbClr val="56BADC"/>
                </a:solidFill>
                <a:latin typeface="Arial"/>
                <a:ea typeface="Arial"/>
                <a:cs typeface="Arial"/>
                <a:sym typeface="Arial"/>
              </a:rPr>
              <a:t>Chapter 1   機器學習概論</a:t>
            </a:r>
            <a:endParaRPr b="1" i="0" sz="3600" u="none" cap="none" strike="noStrike">
              <a:solidFill>
                <a:srgbClr val="56BADC"/>
              </a:solidFill>
              <a:latin typeface="Arial"/>
              <a:ea typeface="Arial"/>
              <a:cs typeface="Arial"/>
              <a:sym typeface="Arial"/>
            </a:endParaRPr>
          </a:p>
        </p:txBody>
      </p:sp>
      <p:sp>
        <p:nvSpPr>
          <p:cNvPr id="154" name="Google Shape;154;p30"/>
          <p:cNvSpPr txBox="1"/>
          <p:nvPr/>
        </p:nvSpPr>
        <p:spPr>
          <a:xfrm>
            <a:off x="2686950" y="3844125"/>
            <a:ext cx="5591100" cy="8886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0" i="0" lang="zh-TW" sz="1400" u="none" cap="none" strike="noStrike">
                <a:solidFill>
                  <a:srgbClr val="000000"/>
                </a:solidFill>
                <a:latin typeface="Arial"/>
                <a:ea typeface="Arial"/>
                <a:cs typeface="Arial"/>
                <a:sym typeface="Arial"/>
              </a:rPr>
              <a:t>範例程式(example)的檔名會以</a:t>
            </a:r>
            <a:r>
              <a:rPr b="1" i="0" lang="zh-TW" sz="1400" u="none" cap="none" strike="noStrike">
                <a:solidFill>
                  <a:srgbClr val="0000FF"/>
                </a:solidFill>
                <a:latin typeface="Arial"/>
                <a:ea typeface="Arial"/>
                <a:cs typeface="Arial"/>
                <a:sym typeface="Arial"/>
              </a:rPr>
              <a:t>藍色字體</a:t>
            </a:r>
            <a:r>
              <a:rPr b="0" i="0" lang="zh-TW" sz="1400" u="none" cap="none" strike="noStrike">
                <a:solidFill>
                  <a:srgbClr val="000000"/>
                </a:solidFill>
                <a:latin typeface="Arial"/>
                <a:ea typeface="Arial"/>
                <a:cs typeface="Arial"/>
                <a:sym typeface="Arial"/>
              </a:rPr>
              <a:t>顯示且旁邊附上</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zh-TW" sz="1400" u="none" cap="none" strike="noStrike">
                <a:solidFill>
                  <a:srgbClr val="000000"/>
                </a:solidFill>
                <a:latin typeface="Arial"/>
                <a:ea typeface="Arial"/>
                <a:cs typeface="Arial"/>
                <a:sym typeface="Arial"/>
              </a:rPr>
              <a:t>練習(exercise)的檔案以</a:t>
            </a:r>
            <a:r>
              <a:rPr b="1" i="0" lang="zh-TW" sz="1400" u="none" cap="none" strike="noStrike">
                <a:solidFill>
                  <a:srgbClr val="FF0000"/>
                </a:solidFill>
                <a:latin typeface="Arial"/>
                <a:ea typeface="Arial"/>
                <a:cs typeface="Arial"/>
                <a:sym typeface="Arial"/>
              </a:rPr>
              <a:t>紅色字體</a:t>
            </a:r>
            <a:r>
              <a:rPr b="0" i="0" lang="zh-TW" sz="1400" u="none" cap="none" strike="noStrike">
                <a:solidFill>
                  <a:srgbClr val="000000"/>
                </a:solidFill>
                <a:latin typeface="Arial"/>
                <a:ea typeface="Arial"/>
                <a:cs typeface="Arial"/>
                <a:sym typeface="Arial"/>
              </a:rPr>
              <a:t>顯示且旁邊附上</a:t>
            </a:r>
            <a:endParaRPr b="0" i="0" sz="1400" u="none" cap="none" strike="noStrike">
              <a:solidFill>
                <a:srgbClr val="000000"/>
              </a:solidFill>
              <a:latin typeface="Arial"/>
              <a:ea typeface="Arial"/>
              <a:cs typeface="Arial"/>
              <a:sym typeface="Arial"/>
            </a:endParaRPr>
          </a:p>
        </p:txBody>
      </p:sp>
      <p:pic>
        <p:nvPicPr>
          <p:cNvPr id="155" name="Google Shape;155;p30"/>
          <p:cNvPicPr preferRelativeResize="0"/>
          <p:nvPr/>
        </p:nvPicPr>
        <p:blipFill rotWithShape="1">
          <a:blip r:embed="rId3">
            <a:alphaModFix/>
          </a:blip>
          <a:srcRect b="0" l="0" r="0" t="0"/>
          <a:stretch/>
        </p:blipFill>
        <p:spPr>
          <a:xfrm>
            <a:off x="7701126" y="3844125"/>
            <a:ext cx="331999" cy="352200"/>
          </a:xfrm>
          <a:prstGeom prst="rect">
            <a:avLst/>
          </a:prstGeom>
          <a:noFill/>
          <a:ln>
            <a:noFill/>
          </a:ln>
        </p:spPr>
      </p:pic>
      <p:pic>
        <p:nvPicPr>
          <p:cNvPr id="156" name="Google Shape;156;p30"/>
          <p:cNvPicPr preferRelativeResize="0"/>
          <p:nvPr/>
        </p:nvPicPr>
        <p:blipFill rotWithShape="1">
          <a:blip r:embed="rId3">
            <a:alphaModFix/>
          </a:blip>
          <a:srcRect b="0" l="0" r="0" t="0"/>
          <a:stretch/>
        </p:blipFill>
        <p:spPr>
          <a:xfrm>
            <a:off x="7278851" y="4291025"/>
            <a:ext cx="331999" cy="3522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0" name="Shape 750"/>
        <p:cNvGrpSpPr/>
        <p:nvPr/>
      </p:nvGrpSpPr>
      <p:grpSpPr>
        <a:xfrm>
          <a:off x="0" y="0"/>
          <a:ext cx="0" cy="0"/>
          <a:chOff x="0" y="0"/>
          <a:chExt cx="0" cy="0"/>
        </a:xfrm>
      </p:grpSpPr>
      <p:sp>
        <p:nvSpPr>
          <p:cNvPr id="751" name="Google Shape;751;p75"/>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i="0" lang="zh-TW" sz="2400" u="none" cap="none" strike="noStrike">
                <a:solidFill>
                  <a:schemeClr val="dk1"/>
                </a:solidFill>
                <a:latin typeface="Arial"/>
                <a:ea typeface="Arial"/>
                <a:cs typeface="Arial"/>
                <a:sym typeface="Arial"/>
              </a:rPr>
              <a:t>為什麼L1會產生許多零的Coefficient</a:t>
            </a:r>
            <a:endParaRPr b="1" i="0" sz="2400" u="none" cap="none" strike="noStrike">
              <a:solidFill>
                <a:schemeClr val="dk1"/>
              </a:solidFill>
              <a:latin typeface="Arial"/>
              <a:ea typeface="Arial"/>
              <a:cs typeface="Arial"/>
              <a:sym typeface="Arial"/>
            </a:endParaRPr>
          </a:p>
        </p:txBody>
      </p:sp>
      <p:sp>
        <p:nvSpPr>
          <p:cNvPr id="752" name="Google Shape;752;p75"/>
          <p:cNvSpPr txBox="1"/>
          <p:nvPr>
            <p:ph idx="4294967295" type="body"/>
          </p:nvPr>
        </p:nvSpPr>
        <p:spPr>
          <a:xfrm>
            <a:off x="311700" y="975375"/>
            <a:ext cx="8520600" cy="3872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dk2"/>
              </a:buClr>
              <a:buSzPts val="1800"/>
              <a:buFont typeface="Arial"/>
              <a:buNone/>
            </a:pPr>
            <a:r>
              <a:rPr b="0" i="0" lang="zh-TW" sz="1800" u="none" cap="none" strike="noStrike">
                <a:solidFill>
                  <a:schemeClr val="dk2"/>
                </a:solidFill>
                <a:latin typeface="Arial"/>
                <a:ea typeface="Arial"/>
                <a:cs typeface="Arial"/>
                <a:sym typeface="Arial"/>
              </a:rPr>
              <a:t>幾何觀點： Hypothesis較容易碰到方形頂點處。</a:t>
            </a:r>
            <a:endParaRPr b="0" i="0" sz="1800" u="none" cap="none" strike="noStrike">
              <a:solidFill>
                <a:schemeClr val="dk2"/>
              </a:solidFill>
              <a:latin typeface="Arial"/>
              <a:ea typeface="Arial"/>
              <a:cs typeface="Arial"/>
              <a:sym typeface="Arial"/>
            </a:endParaRPr>
          </a:p>
        </p:txBody>
      </p:sp>
      <p:pic>
        <p:nvPicPr>
          <p:cNvPr id="753" name="Google Shape;753;p75"/>
          <p:cNvPicPr preferRelativeResize="0"/>
          <p:nvPr/>
        </p:nvPicPr>
        <p:blipFill rotWithShape="1">
          <a:blip r:embed="rId3">
            <a:alphaModFix/>
          </a:blip>
          <a:srcRect b="0" l="0" r="0" t="0"/>
          <a:stretch/>
        </p:blipFill>
        <p:spPr>
          <a:xfrm>
            <a:off x="311700" y="1628350"/>
            <a:ext cx="7884800" cy="3388325"/>
          </a:xfrm>
          <a:prstGeom prst="rect">
            <a:avLst/>
          </a:prstGeom>
          <a:noFill/>
          <a:ln>
            <a:noFill/>
          </a:ln>
        </p:spPr>
      </p:pic>
      <p:pic>
        <p:nvPicPr>
          <p:cNvPr id="754" name="Google Shape;754;p75"/>
          <p:cNvPicPr preferRelativeResize="0"/>
          <p:nvPr/>
        </p:nvPicPr>
        <p:blipFill rotWithShape="1">
          <a:blip r:embed="rId4">
            <a:alphaModFix/>
          </a:blip>
          <a:srcRect b="0" l="0" r="0" t="0"/>
          <a:stretch/>
        </p:blipFill>
        <p:spPr>
          <a:xfrm>
            <a:off x="76201" y="4579575"/>
            <a:ext cx="2863559" cy="572700"/>
          </a:xfrm>
          <a:prstGeom prst="rect">
            <a:avLst/>
          </a:prstGeom>
          <a:noFill/>
          <a:ln>
            <a:noFill/>
          </a:ln>
        </p:spPr>
      </p:pic>
      <p:pic>
        <p:nvPicPr>
          <p:cNvPr id="755" name="Google Shape;755;p75"/>
          <p:cNvPicPr preferRelativeResize="0"/>
          <p:nvPr/>
        </p:nvPicPr>
        <p:blipFill rotWithShape="1">
          <a:blip r:embed="rId5">
            <a:alphaModFix/>
          </a:blip>
          <a:srcRect b="0" l="0" r="0" t="0"/>
          <a:stretch/>
        </p:blipFill>
        <p:spPr>
          <a:xfrm>
            <a:off x="4075700" y="4614339"/>
            <a:ext cx="2822258" cy="503175"/>
          </a:xfrm>
          <a:prstGeom prst="rect">
            <a:avLst/>
          </a:prstGeom>
          <a:noFill/>
          <a:ln>
            <a:noFill/>
          </a:ln>
        </p:spPr>
      </p:pic>
      <p:sp>
        <p:nvSpPr>
          <p:cNvPr id="756" name="Google Shape;756;p75"/>
          <p:cNvSpPr txBox="1"/>
          <p:nvPr/>
        </p:nvSpPr>
        <p:spPr>
          <a:xfrm>
            <a:off x="2667800" y="2274875"/>
            <a:ext cx="1131000" cy="43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chemeClr val="accent5"/>
                </a:solidFill>
                <a:latin typeface="Arial"/>
                <a:ea typeface="Arial"/>
                <a:cs typeface="Arial"/>
                <a:sym typeface="Arial"/>
              </a:rPr>
              <a:t>Hypothesis</a:t>
            </a:r>
            <a:endParaRPr b="0" i="0" sz="1400" u="none" cap="none" strike="noStrike">
              <a:solidFill>
                <a:schemeClr val="accent5"/>
              </a:solidFill>
              <a:latin typeface="Arial"/>
              <a:ea typeface="Arial"/>
              <a:cs typeface="Arial"/>
              <a:sym typeface="Arial"/>
            </a:endParaRPr>
          </a:p>
        </p:txBody>
      </p:sp>
      <p:sp>
        <p:nvSpPr>
          <p:cNvPr id="757" name="Google Shape;757;p75"/>
          <p:cNvSpPr txBox="1"/>
          <p:nvPr/>
        </p:nvSpPr>
        <p:spPr>
          <a:xfrm>
            <a:off x="6821900" y="2274875"/>
            <a:ext cx="1245600" cy="43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chemeClr val="accent5"/>
                </a:solidFill>
                <a:latin typeface="Arial"/>
                <a:ea typeface="Arial"/>
                <a:cs typeface="Arial"/>
                <a:sym typeface="Arial"/>
              </a:rPr>
              <a:t>Hypothesis</a:t>
            </a:r>
            <a:endParaRPr b="0" i="0" sz="1400" u="none" cap="none" strike="noStrike">
              <a:solidFill>
                <a:schemeClr val="accent5"/>
              </a:solidFill>
              <a:latin typeface="Arial"/>
              <a:ea typeface="Arial"/>
              <a:cs typeface="Arial"/>
              <a:sym typeface="Arial"/>
            </a:endParaRPr>
          </a:p>
        </p:txBody>
      </p:sp>
      <p:sp>
        <p:nvSpPr>
          <p:cNvPr id="758" name="Google Shape;758;p75"/>
          <p:cNvSpPr txBox="1"/>
          <p:nvPr/>
        </p:nvSpPr>
        <p:spPr>
          <a:xfrm>
            <a:off x="899975" y="1587125"/>
            <a:ext cx="832500" cy="20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Lasso</a:t>
            </a:r>
            <a:endParaRPr b="0" i="0" sz="1800" u="none" cap="none" strike="noStrike">
              <a:solidFill>
                <a:srgbClr val="000000"/>
              </a:solidFill>
              <a:latin typeface="Arial"/>
              <a:ea typeface="Arial"/>
              <a:cs typeface="Arial"/>
              <a:sym typeface="Arial"/>
            </a:endParaRPr>
          </a:p>
        </p:txBody>
      </p:sp>
      <p:sp>
        <p:nvSpPr>
          <p:cNvPr id="759" name="Google Shape;759;p75"/>
          <p:cNvSpPr txBox="1"/>
          <p:nvPr/>
        </p:nvSpPr>
        <p:spPr>
          <a:xfrm>
            <a:off x="4938575" y="1587125"/>
            <a:ext cx="832500" cy="20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Ridge</a:t>
            </a:r>
            <a:endParaRPr b="0" i="0" sz="1800" u="none" cap="none" strike="noStrike">
              <a:solidFill>
                <a:srgbClr val="000000"/>
              </a:solidFill>
              <a:latin typeface="Arial"/>
              <a:ea typeface="Arial"/>
              <a:cs typeface="Arial"/>
              <a:sym typeface="Arial"/>
            </a:endParaRPr>
          </a:p>
        </p:txBody>
      </p:sp>
      <p:sp>
        <p:nvSpPr>
          <p:cNvPr id="760" name="Google Shape;760;p75"/>
          <p:cNvSpPr txBox="1"/>
          <p:nvPr/>
        </p:nvSpPr>
        <p:spPr>
          <a:xfrm>
            <a:off x="5375700" y="952188"/>
            <a:ext cx="3456600" cy="43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H: y =b+ w1*x1 + w2*x2</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4" name="Shape 764"/>
        <p:cNvGrpSpPr/>
        <p:nvPr/>
      </p:nvGrpSpPr>
      <p:grpSpPr>
        <a:xfrm>
          <a:off x="0" y="0"/>
          <a:ext cx="0" cy="0"/>
          <a:chOff x="0" y="0"/>
          <a:chExt cx="0" cy="0"/>
        </a:xfrm>
      </p:grpSpPr>
      <p:sp>
        <p:nvSpPr>
          <p:cNvPr id="765" name="Google Shape;765;p76"/>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i="0" lang="zh-TW" sz="2400" u="none" cap="none" strike="noStrike">
                <a:solidFill>
                  <a:schemeClr val="dk1"/>
                </a:solidFill>
                <a:latin typeface="Arial"/>
                <a:ea typeface="Arial"/>
                <a:cs typeface="Arial"/>
                <a:sym typeface="Arial"/>
              </a:rPr>
              <a:t>Short Summary</a:t>
            </a:r>
            <a:endParaRPr b="1" i="0" sz="2400" u="none" cap="none" strike="noStrike">
              <a:solidFill>
                <a:schemeClr val="dk1"/>
              </a:solidFill>
              <a:latin typeface="Arial"/>
              <a:ea typeface="Arial"/>
              <a:cs typeface="Arial"/>
              <a:sym typeface="Arial"/>
            </a:endParaRPr>
          </a:p>
        </p:txBody>
      </p:sp>
      <p:sp>
        <p:nvSpPr>
          <p:cNvPr id="766" name="Google Shape;766;p76"/>
          <p:cNvSpPr txBox="1"/>
          <p:nvPr>
            <p:ph idx="4294967295" type="body"/>
          </p:nvPr>
        </p:nvSpPr>
        <p:spPr>
          <a:xfrm>
            <a:off x="311700" y="975375"/>
            <a:ext cx="8520600" cy="38721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dk2"/>
              </a:buClr>
              <a:buSzPts val="2400"/>
              <a:buFont typeface="Arial"/>
              <a:buChar char="●"/>
            </a:pPr>
            <a:r>
              <a:rPr b="0" i="0" lang="zh-TW" sz="2400" u="none" cap="none" strike="noStrike">
                <a:solidFill>
                  <a:schemeClr val="dk2"/>
                </a:solidFill>
                <a:latin typeface="Arial"/>
                <a:ea typeface="Arial"/>
                <a:cs typeface="Arial"/>
                <a:sym typeface="Arial"/>
              </a:rPr>
              <a:t>用 Linear Regression 解連續值的預測</a:t>
            </a:r>
            <a:endParaRPr b="0" i="0" sz="2400" u="none" cap="none" strike="noStrike">
              <a:solidFill>
                <a:schemeClr val="dk2"/>
              </a:solidFill>
              <a:latin typeface="Arial"/>
              <a:ea typeface="Arial"/>
              <a:cs typeface="Arial"/>
              <a:sym typeface="Arial"/>
            </a:endParaRPr>
          </a:p>
          <a:p>
            <a:pPr indent="0" lvl="0" marL="0" marR="0" rtl="0" algn="l">
              <a:lnSpc>
                <a:spcPct val="115000"/>
              </a:lnSpc>
              <a:spcBef>
                <a:spcPts val="1600"/>
              </a:spcBef>
              <a:spcAft>
                <a:spcPts val="0"/>
              </a:spcAft>
              <a:buClr>
                <a:schemeClr val="dk2"/>
              </a:buClr>
              <a:buSzPts val="1800"/>
              <a:buFont typeface="Arial"/>
              <a:buNone/>
            </a:pPr>
            <a:r>
              <a:t/>
            </a:r>
            <a:endParaRPr b="0" i="0" sz="2400" u="none" cap="none" strike="noStrike">
              <a:solidFill>
                <a:schemeClr val="dk2"/>
              </a:solidFill>
              <a:latin typeface="Arial"/>
              <a:ea typeface="Arial"/>
              <a:cs typeface="Arial"/>
              <a:sym typeface="Arial"/>
            </a:endParaRPr>
          </a:p>
          <a:p>
            <a:pPr indent="-381000" lvl="0" marL="457200" marR="0" rtl="0" algn="l">
              <a:lnSpc>
                <a:spcPct val="115000"/>
              </a:lnSpc>
              <a:spcBef>
                <a:spcPts val="1600"/>
              </a:spcBef>
              <a:spcAft>
                <a:spcPts val="0"/>
              </a:spcAft>
              <a:buClr>
                <a:schemeClr val="dk2"/>
              </a:buClr>
              <a:buSzPts val="2400"/>
              <a:buFont typeface="Arial"/>
              <a:buChar char="●"/>
            </a:pPr>
            <a:r>
              <a:rPr b="0" i="0" lang="zh-TW" sz="2400" u="none" cap="none" strike="noStrike">
                <a:solidFill>
                  <a:schemeClr val="dk2"/>
                </a:solidFill>
                <a:latin typeface="Arial"/>
                <a:ea typeface="Arial"/>
                <a:cs typeface="Arial"/>
                <a:sym typeface="Arial"/>
              </a:rPr>
              <a:t>利用 Feature Transform 增加模型複雜度</a:t>
            </a:r>
            <a:endParaRPr b="0" i="0" sz="2400" u="none" cap="none" strike="noStrike">
              <a:solidFill>
                <a:schemeClr val="dk2"/>
              </a:solidFill>
              <a:latin typeface="Arial"/>
              <a:ea typeface="Arial"/>
              <a:cs typeface="Arial"/>
              <a:sym typeface="Arial"/>
            </a:endParaRPr>
          </a:p>
          <a:p>
            <a:pPr indent="0" lvl="0" marL="0" marR="0" rtl="0" algn="l">
              <a:lnSpc>
                <a:spcPct val="115000"/>
              </a:lnSpc>
              <a:spcBef>
                <a:spcPts val="1600"/>
              </a:spcBef>
              <a:spcAft>
                <a:spcPts val="0"/>
              </a:spcAft>
              <a:buClr>
                <a:schemeClr val="dk2"/>
              </a:buClr>
              <a:buSzPts val="1800"/>
              <a:buFont typeface="Arial"/>
              <a:buNone/>
            </a:pPr>
            <a:r>
              <a:t/>
            </a:r>
            <a:endParaRPr b="0" i="0" sz="2400" u="none" cap="none" strike="noStrike">
              <a:solidFill>
                <a:schemeClr val="dk2"/>
              </a:solidFill>
              <a:latin typeface="Arial"/>
              <a:ea typeface="Arial"/>
              <a:cs typeface="Arial"/>
              <a:sym typeface="Arial"/>
            </a:endParaRPr>
          </a:p>
          <a:p>
            <a:pPr indent="-381000" lvl="0" marL="457200" marR="0" rtl="0" algn="l">
              <a:lnSpc>
                <a:spcPct val="115000"/>
              </a:lnSpc>
              <a:spcBef>
                <a:spcPts val="1600"/>
              </a:spcBef>
              <a:spcAft>
                <a:spcPts val="0"/>
              </a:spcAft>
              <a:buClr>
                <a:schemeClr val="dk2"/>
              </a:buClr>
              <a:buSzPts val="2400"/>
              <a:buFont typeface="Arial"/>
              <a:buChar char="●"/>
            </a:pPr>
            <a:r>
              <a:rPr b="0" i="0" lang="zh-TW" sz="2400" u="none" cap="none" strike="noStrike">
                <a:solidFill>
                  <a:schemeClr val="dk2"/>
                </a:solidFill>
                <a:latin typeface="Arial"/>
                <a:ea typeface="Arial"/>
                <a:cs typeface="Arial"/>
                <a:sym typeface="Arial"/>
              </a:rPr>
              <a:t>利用 L1&amp;L2 Regularization 控制模型複雜度</a:t>
            </a:r>
            <a:endParaRPr b="0" i="0" sz="2400" u="none" cap="none" strike="noStrike">
              <a:solidFill>
                <a:schemeClr val="dk2"/>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0" name="Shape 770"/>
        <p:cNvGrpSpPr/>
        <p:nvPr/>
      </p:nvGrpSpPr>
      <p:grpSpPr>
        <a:xfrm>
          <a:off x="0" y="0"/>
          <a:ext cx="0" cy="0"/>
          <a:chOff x="0" y="0"/>
          <a:chExt cx="0" cy="0"/>
        </a:xfrm>
      </p:grpSpPr>
      <p:sp>
        <p:nvSpPr>
          <p:cNvPr id="771" name="Google Shape;771;p77"/>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i="0" lang="zh-TW" sz="2400" u="none" cap="none" strike="noStrike">
                <a:solidFill>
                  <a:srgbClr val="FF0000"/>
                </a:solidFill>
                <a:latin typeface="Arial"/>
                <a:ea typeface="Arial"/>
                <a:cs typeface="Arial"/>
                <a:sym typeface="Arial"/>
              </a:rPr>
              <a:t>Linear Regression Exercise</a:t>
            </a:r>
            <a:endParaRPr b="1" i="0" sz="2400" u="none" cap="none" strike="noStrike">
              <a:solidFill>
                <a:srgbClr val="FF0000"/>
              </a:solidFill>
              <a:latin typeface="Arial"/>
              <a:ea typeface="Arial"/>
              <a:cs typeface="Arial"/>
              <a:sym typeface="Arial"/>
            </a:endParaRPr>
          </a:p>
        </p:txBody>
      </p:sp>
      <p:sp>
        <p:nvSpPr>
          <p:cNvPr id="772" name="Google Shape;772;p77"/>
          <p:cNvSpPr txBox="1"/>
          <p:nvPr>
            <p:ph idx="4294967295" type="body"/>
          </p:nvPr>
        </p:nvSpPr>
        <p:spPr>
          <a:xfrm>
            <a:off x="311700" y="975375"/>
            <a:ext cx="8520600" cy="3872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b="0" i="0" lang="zh-TW" sz="1800" u="none" cap="none" strike="noStrike">
                <a:solidFill>
                  <a:schemeClr val="dk2"/>
                </a:solidFill>
                <a:latin typeface="Arial"/>
                <a:ea typeface="Arial"/>
                <a:cs typeface="Arial"/>
                <a:sym typeface="Arial"/>
              </a:rPr>
              <a:t>Boston house price prediction </a:t>
            </a:r>
            <a:endParaRPr b="0" i="0" sz="1800" u="none" cap="none" strike="noStrike">
              <a:solidFill>
                <a:schemeClr val="dk2"/>
              </a:solidFill>
              <a:latin typeface="Arial"/>
              <a:ea typeface="Arial"/>
              <a:cs typeface="Arial"/>
              <a:sym typeface="Arial"/>
            </a:endParaRPr>
          </a:p>
          <a:p>
            <a:pPr indent="-342900" lvl="1" marL="914400" marR="0" rtl="0" algn="l">
              <a:lnSpc>
                <a:spcPct val="115000"/>
              </a:lnSpc>
              <a:spcBef>
                <a:spcPts val="0"/>
              </a:spcBef>
              <a:spcAft>
                <a:spcPts val="0"/>
              </a:spcAft>
              <a:buClr>
                <a:schemeClr val="dk2"/>
              </a:buClr>
              <a:buSzPts val="1800"/>
              <a:buFont typeface="Arial"/>
              <a:buChar char="○"/>
            </a:pPr>
            <a:r>
              <a:rPr b="0" i="0" lang="zh-TW" sz="1800" u="none" cap="none" strike="noStrike">
                <a:solidFill>
                  <a:schemeClr val="dk2"/>
                </a:solidFill>
                <a:latin typeface="Arial"/>
                <a:ea typeface="Arial"/>
                <a:cs typeface="Arial"/>
                <a:sym typeface="Arial"/>
              </a:rPr>
              <a:t>學習點：1. Feature Transform 2. Weight Regularization</a:t>
            </a:r>
            <a:endParaRPr b="0" i="0" sz="1800" u="none" cap="none" strike="noStrike">
              <a:solidFill>
                <a:schemeClr val="dk2"/>
              </a:solidFill>
              <a:latin typeface="Arial"/>
              <a:ea typeface="Arial"/>
              <a:cs typeface="Arial"/>
              <a:sym typeface="Arial"/>
            </a:endParaRPr>
          </a:p>
          <a:p>
            <a:pPr indent="-342900" lvl="1" marL="914400" marR="0" rtl="0" algn="l">
              <a:lnSpc>
                <a:spcPct val="115000"/>
              </a:lnSpc>
              <a:spcBef>
                <a:spcPts val="0"/>
              </a:spcBef>
              <a:spcAft>
                <a:spcPts val="0"/>
              </a:spcAft>
              <a:buClr>
                <a:schemeClr val="dk2"/>
              </a:buClr>
              <a:buSzPts val="1800"/>
              <a:buFont typeface="Arial"/>
              <a:buChar char="○"/>
            </a:pPr>
            <a:r>
              <a:rPr b="0" i="0" lang="zh-TW" sz="1800" u="none" cap="none" strike="noStrike">
                <a:solidFill>
                  <a:schemeClr val="dk2"/>
                </a:solidFill>
                <a:latin typeface="Arial"/>
                <a:ea typeface="Arial"/>
                <a:cs typeface="Arial"/>
                <a:sym typeface="Arial"/>
              </a:rPr>
              <a:t>其他：1. 解讀重要Features 2. 選擇Alpha參數 </a:t>
            </a:r>
            <a:endParaRPr b="0" i="0" sz="1800" u="none" cap="none" strike="noStrike">
              <a:solidFill>
                <a:schemeClr val="dk2"/>
              </a:solidFill>
              <a:latin typeface="Arial"/>
              <a:ea typeface="Arial"/>
              <a:cs typeface="Arial"/>
              <a:sym typeface="Arial"/>
            </a:endParaRPr>
          </a:p>
        </p:txBody>
      </p:sp>
      <p:pic>
        <p:nvPicPr>
          <p:cNvPr id="773" name="Google Shape;773;p77"/>
          <p:cNvPicPr preferRelativeResize="0"/>
          <p:nvPr/>
        </p:nvPicPr>
        <p:blipFill rotWithShape="1">
          <a:blip r:embed="rId3">
            <a:alphaModFix/>
          </a:blip>
          <a:srcRect b="0" l="0" r="0" t="0"/>
          <a:stretch/>
        </p:blipFill>
        <p:spPr>
          <a:xfrm>
            <a:off x="918450" y="1995525"/>
            <a:ext cx="5208027" cy="3094624"/>
          </a:xfrm>
          <a:prstGeom prst="rect">
            <a:avLst/>
          </a:prstGeom>
          <a:noFill/>
          <a:ln>
            <a:noFill/>
          </a:ln>
        </p:spPr>
      </p:pic>
      <p:sp>
        <p:nvSpPr>
          <p:cNvPr id="774" name="Google Shape;774;p77"/>
          <p:cNvSpPr txBox="1"/>
          <p:nvPr/>
        </p:nvSpPr>
        <p:spPr>
          <a:xfrm>
            <a:off x="4461900" y="178350"/>
            <a:ext cx="2113800" cy="82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i="0" lang="zh-TW" sz="2400" u="none" cap="none" strike="noStrike">
                <a:solidFill>
                  <a:srgbClr val="FF0000"/>
                </a:solidFill>
                <a:latin typeface="Arial"/>
                <a:ea typeface="Arial"/>
                <a:cs typeface="Arial"/>
                <a:sym typeface="Arial"/>
              </a:rPr>
              <a:t>動手時間</a:t>
            </a:r>
            <a:endParaRPr b="1" i="0" sz="2400" u="none" cap="none" strike="noStrike">
              <a:solidFill>
                <a:srgbClr val="FF0000"/>
              </a:solidFill>
              <a:latin typeface="Arial"/>
              <a:ea typeface="Arial"/>
              <a:cs typeface="Arial"/>
              <a:sym typeface="Arial"/>
            </a:endParaRPr>
          </a:p>
        </p:txBody>
      </p:sp>
      <p:pic>
        <p:nvPicPr>
          <p:cNvPr id="775" name="Google Shape;775;p77"/>
          <p:cNvPicPr preferRelativeResize="0"/>
          <p:nvPr/>
        </p:nvPicPr>
        <p:blipFill rotWithShape="1">
          <a:blip r:embed="rId4">
            <a:alphaModFix/>
          </a:blip>
          <a:srcRect b="0" l="0" r="0" t="0"/>
          <a:stretch/>
        </p:blipFill>
        <p:spPr>
          <a:xfrm>
            <a:off x="5907725" y="178350"/>
            <a:ext cx="447349" cy="47457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31"/>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i="0" lang="zh-TW" sz="2400" u="none" cap="none" strike="noStrike">
                <a:solidFill>
                  <a:schemeClr val="dk1"/>
                </a:solidFill>
                <a:latin typeface="Arial"/>
                <a:ea typeface="Arial"/>
                <a:cs typeface="Arial"/>
                <a:sym typeface="Arial"/>
              </a:rPr>
              <a:t>[實作課程] 細說基礎流程</a:t>
            </a:r>
            <a:endParaRPr b="0" i="0" sz="3600" u="none" cap="none" strike="noStrike">
              <a:solidFill>
                <a:schemeClr val="dk1"/>
              </a:solidFill>
              <a:latin typeface="Arial"/>
              <a:ea typeface="Arial"/>
              <a:cs typeface="Arial"/>
              <a:sym typeface="Arial"/>
            </a:endParaRPr>
          </a:p>
        </p:txBody>
      </p:sp>
      <p:pic>
        <p:nvPicPr>
          <p:cNvPr id="162" name="Google Shape;162;p31" title="Session1 0 Introduction">
            <a:hlinkClick r:id="rId3"/>
          </p:cNvPr>
          <p:cNvPicPr preferRelativeResize="0"/>
          <p:nvPr/>
        </p:nvPicPr>
        <p:blipFill rotWithShape="1">
          <a:blip r:embed="rId4">
            <a:alphaModFix/>
          </a:blip>
          <a:srcRect b="0" l="0" r="0" t="0"/>
          <a:stretch/>
        </p:blipFill>
        <p:spPr>
          <a:xfrm>
            <a:off x="2186625" y="1029919"/>
            <a:ext cx="4572000" cy="3429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32"/>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i="0" lang="zh-TW" sz="2400" u="none" cap="none" strike="noStrike">
                <a:solidFill>
                  <a:schemeClr val="dk1"/>
                </a:solidFill>
                <a:latin typeface="Arial"/>
                <a:ea typeface="Arial"/>
                <a:cs typeface="Arial"/>
                <a:sym typeface="Arial"/>
              </a:rPr>
              <a:t>基礎流程</a:t>
            </a:r>
            <a:endParaRPr b="0" i="0" sz="3600" u="none" cap="none" strike="noStrike">
              <a:solidFill>
                <a:schemeClr val="dk1"/>
              </a:solidFill>
              <a:latin typeface="Arial"/>
              <a:ea typeface="Arial"/>
              <a:cs typeface="Arial"/>
              <a:sym typeface="Arial"/>
            </a:endParaRPr>
          </a:p>
        </p:txBody>
      </p:sp>
      <p:pic>
        <p:nvPicPr>
          <p:cNvPr id="168" name="Google Shape;168;p32"/>
          <p:cNvPicPr preferRelativeResize="0"/>
          <p:nvPr/>
        </p:nvPicPr>
        <p:blipFill rotWithShape="1">
          <a:blip r:embed="rId3">
            <a:alphaModFix/>
          </a:blip>
          <a:srcRect b="0" l="0" r="0" t="0"/>
          <a:stretch/>
        </p:blipFill>
        <p:spPr>
          <a:xfrm>
            <a:off x="308250" y="1068425"/>
            <a:ext cx="8520599" cy="1679753"/>
          </a:xfrm>
          <a:prstGeom prst="rect">
            <a:avLst/>
          </a:prstGeom>
          <a:noFill/>
          <a:ln>
            <a:noFill/>
          </a:ln>
        </p:spPr>
      </p:pic>
      <p:pic>
        <p:nvPicPr>
          <p:cNvPr id="169" name="Google Shape;169;p32"/>
          <p:cNvPicPr preferRelativeResize="0"/>
          <p:nvPr/>
        </p:nvPicPr>
        <p:blipFill rotWithShape="1">
          <a:blip r:embed="rId4">
            <a:alphaModFix/>
          </a:blip>
          <a:srcRect b="0" l="0" r="0" t="0"/>
          <a:stretch/>
        </p:blipFill>
        <p:spPr>
          <a:xfrm>
            <a:off x="1519175" y="2790950"/>
            <a:ext cx="5908727" cy="1963700"/>
          </a:xfrm>
          <a:prstGeom prst="rect">
            <a:avLst/>
          </a:prstGeom>
          <a:noFill/>
          <a:ln>
            <a:noFill/>
          </a:ln>
        </p:spPr>
      </p:pic>
      <p:sp>
        <p:nvSpPr>
          <p:cNvPr id="170" name="Google Shape;170;p32"/>
          <p:cNvSpPr txBox="1"/>
          <p:nvPr/>
        </p:nvSpPr>
        <p:spPr>
          <a:xfrm>
            <a:off x="817500" y="4797425"/>
            <a:ext cx="7070700" cy="309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zh-TW" sz="1200" u="sng" cap="none" strike="noStrike">
                <a:solidFill>
                  <a:schemeClr val="hlink"/>
                </a:solidFill>
                <a:latin typeface="Arial"/>
                <a:ea typeface="Arial"/>
                <a:cs typeface="Arial"/>
                <a:sym typeface="Arial"/>
                <a:hlinkClick r:id="rId5"/>
              </a:rPr>
              <a:t>http://scikit-learn.org/stable/</a:t>
            </a:r>
            <a:endParaRPr b="0" i="0" sz="12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171" name="Google Shape;171;p32"/>
          <p:cNvSpPr/>
          <p:nvPr/>
        </p:nvSpPr>
        <p:spPr>
          <a:xfrm>
            <a:off x="357200" y="1695950"/>
            <a:ext cx="1485900" cy="1052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32"/>
          <p:cNvSpPr/>
          <p:nvPr/>
        </p:nvSpPr>
        <p:spPr>
          <a:xfrm>
            <a:off x="1983550" y="1695950"/>
            <a:ext cx="1485900" cy="1052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32"/>
          <p:cNvSpPr/>
          <p:nvPr/>
        </p:nvSpPr>
        <p:spPr>
          <a:xfrm>
            <a:off x="3609900" y="1695950"/>
            <a:ext cx="1485900" cy="1052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32"/>
          <p:cNvSpPr/>
          <p:nvPr/>
        </p:nvSpPr>
        <p:spPr>
          <a:xfrm>
            <a:off x="5236250" y="1695950"/>
            <a:ext cx="1485900" cy="1052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32"/>
          <p:cNvSpPr/>
          <p:nvPr/>
        </p:nvSpPr>
        <p:spPr>
          <a:xfrm>
            <a:off x="6862600" y="1695950"/>
            <a:ext cx="1485900" cy="1052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33"/>
          <p:cNvSpPr txBox="1"/>
          <p:nvPr>
            <p:ph type="title"/>
          </p:nvPr>
        </p:nvSpPr>
        <p:spPr>
          <a:xfrm>
            <a:off x="311700" y="1859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lang="zh-TW">
                <a:solidFill>
                  <a:schemeClr val="dk1"/>
                </a:solidFill>
              </a:rPr>
              <a:t>[實作課程] Step1 - </a:t>
            </a:r>
            <a:r>
              <a:rPr b="1" i="0" lang="zh-TW" sz="2400" u="none" cap="none" strike="noStrike">
                <a:solidFill>
                  <a:schemeClr val="dk1"/>
                </a:solidFill>
                <a:latin typeface="Arial"/>
                <a:ea typeface="Arial"/>
                <a:cs typeface="Arial"/>
                <a:sym typeface="Arial"/>
              </a:rPr>
              <a:t>定義問題 : Scikit Learn 提供的數據庫 </a:t>
            </a:r>
            <a:endParaRPr b="0" i="0" sz="3600" u="none" cap="none" strike="noStrike">
              <a:solidFill>
                <a:schemeClr val="dk1"/>
              </a:solidFill>
              <a:latin typeface="Arial"/>
              <a:ea typeface="Arial"/>
              <a:cs typeface="Arial"/>
              <a:sym typeface="Arial"/>
            </a:endParaRPr>
          </a:p>
        </p:txBody>
      </p:sp>
      <p:pic>
        <p:nvPicPr>
          <p:cNvPr id="181" name="Google Shape;181;p33" title="Session1 1 0 Dataset">
            <a:hlinkClick r:id="rId3"/>
          </p:cNvPr>
          <p:cNvPicPr preferRelativeResize="0"/>
          <p:nvPr/>
        </p:nvPicPr>
        <p:blipFill rotWithShape="1">
          <a:blip r:embed="rId4">
            <a:alphaModFix/>
          </a:blip>
          <a:srcRect b="0" l="0" r="0" t="0"/>
          <a:stretch/>
        </p:blipFill>
        <p:spPr>
          <a:xfrm>
            <a:off x="1891500" y="974269"/>
            <a:ext cx="4572000" cy="3429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4"/>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i="0" lang="zh-TW" sz="2400" u="none" cap="none" strike="noStrike">
                <a:solidFill>
                  <a:schemeClr val="dk1"/>
                </a:solidFill>
                <a:latin typeface="Arial"/>
                <a:ea typeface="Arial"/>
                <a:cs typeface="Arial"/>
                <a:sym typeface="Arial"/>
              </a:rPr>
              <a:t>Scikit Learn 提供的數據庫 (1/3)</a:t>
            </a:r>
            <a:endParaRPr b="0" i="0" sz="3600" u="none" cap="none" strike="noStrike">
              <a:solidFill>
                <a:schemeClr val="dk1"/>
              </a:solidFill>
              <a:latin typeface="Arial"/>
              <a:ea typeface="Arial"/>
              <a:cs typeface="Arial"/>
              <a:sym typeface="Arial"/>
            </a:endParaRPr>
          </a:p>
        </p:txBody>
      </p:sp>
      <p:pic>
        <p:nvPicPr>
          <p:cNvPr id="187" name="Google Shape;187;p34"/>
          <p:cNvPicPr preferRelativeResize="0"/>
          <p:nvPr/>
        </p:nvPicPr>
        <p:blipFill rotWithShape="1">
          <a:blip r:embed="rId3">
            <a:alphaModFix/>
          </a:blip>
          <a:srcRect b="0" l="0" r="0" t="0"/>
          <a:stretch/>
        </p:blipFill>
        <p:spPr>
          <a:xfrm>
            <a:off x="304800" y="1137025"/>
            <a:ext cx="8520599" cy="1679753"/>
          </a:xfrm>
          <a:prstGeom prst="rect">
            <a:avLst/>
          </a:prstGeom>
          <a:noFill/>
          <a:ln>
            <a:noFill/>
          </a:ln>
        </p:spPr>
      </p:pic>
      <p:pic>
        <p:nvPicPr>
          <p:cNvPr id="188" name="Google Shape;188;p34"/>
          <p:cNvPicPr preferRelativeResize="0"/>
          <p:nvPr/>
        </p:nvPicPr>
        <p:blipFill rotWithShape="1">
          <a:blip r:embed="rId4">
            <a:alphaModFix/>
          </a:blip>
          <a:srcRect b="0" l="0" r="0" t="0"/>
          <a:stretch/>
        </p:blipFill>
        <p:spPr>
          <a:xfrm>
            <a:off x="565950" y="2926465"/>
            <a:ext cx="3115448" cy="2021922"/>
          </a:xfrm>
          <a:prstGeom prst="rect">
            <a:avLst/>
          </a:prstGeom>
          <a:noFill/>
          <a:ln>
            <a:noFill/>
          </a:ln>
        </p:spPr>
      </p:pic>
      <p:sp>
        <p:nvSpPr>
          <p:cNvPr id="189" name="Google Shape;189;p34"/>
          <p:cNvSpPr txBox="1"/>
          <p:nvPr/>
        </p:nvSpPr>
        <p:spPr>
          <a:xfrm>
            <a:off x="3217350" y="4361900"/>
            <a:ext cx="6341400" cy="39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zh-TW" sz="1200" u="sng" cap="none" strike="noStrike">
                <a:solidFill>
                  <a:schemeClr val="hlink"/>
                </a:solidFill>
                <a:latin typeface="Arial"/>
                <a:ea typeface="Arial"/>
                <a:cs typeface="Arial"/>
                <a:sym typeface="Arial"/>
                <a:hlinkClick r:id="rId5"/>
              </a:rPr>
              <a:t>http://scikit-learn.org/stable/modules/classes.html#module-sklearn.datasets</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190" name="Google Shape;190;p34"/>
          <p:cNvSpPr/>
          <p:nvPr/>
        </p:nvSpPr>
        <p:spPr>
          <a:xfrm>
            <a:off x="223125" y="1825925"/>
            <a:ext cx="1702800" cy="9336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34"/>
          <p:cNvSpPr txBox="1"/>
          <p:nvPr/>
        </p:nvSpPr>
        <p:spPr>
          <a:xfrm>
            <a:off x="3860900" y="3119950"/>
            <a:ext cx="1127400" cy="39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Example:</a:t>
            </a:r>
            <a:endParaRPr b="0" i="0" sz="1400" u="none" cap="none" strike="noStrike">
              <a:solidFill>
                <a:srgbClr val="000000"/>
              </a:solidFill>
              <a:latin typeface="Arial"/>
              <a:ea typeface="Arial"/>
              <a:cs typeface="Arial"/>
              <a:sym typeface="Arial"/>
            </a:endParaRPr>
          </a:p>
        </p:txBody>
      </p:sp>
      <p:pic>
        <p:nvPicPr>
          <p:cNvPr id="192" name="Google Shape;192;p34"/>
          <p:cNvPicPr preferRelativeResize="0"/>
          <p:nvPr/>
        </p:nvPicPr>
        <p:blipFill rotWithShape="1">
          <a:blip r:embed="rId6">
            <a:alphaModFix/>
          </a:blip>
          <a:srcRect b="0" l="0" r="0" t="0"/>
          <a:stretch/>
        </p:blipFill>
        <p:spPr>
          <a:xfrm>
            <a:off x="3860900" y="3589950"/>
            <a:ext cx="3822250" cy="694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IA">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